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3"/>
  </p:notesMasterIdLst>
  <p:sldIdLst>
    <p:sldId id="256" r:id="rId2"/>
    <p:sldId id="292" r:id="rId3"/>
    <p:sldId id="707" r:id="rId4"/>
    <p:sldId id="348" r:id="rId5"/>
    <p:sldId id="329" r:id="rId6"/>
    <p:sldId id="293" r:id="rId7"/>
    <p:sldId id="479" r:id="rId8"/>
    <p:sldId id="474" r:id="rId9"/>
    <p:sldId id="297" r:id="rId10"/>
    <p:sldId id="298" r:id="rId11"/>
    <p:sldId id="299" r:id="rId12"/>
    <p:sldId id="300" r:id="rId13"/>
    <p:sldId id="475" r:id="rId14"/>
    <p:sldId id="708" r:id="rId15"/>
    <p:sldId id="709" r:id="rId16"/>
    <p:sldId id="710" r:id="rId17"/>
    <p:sldId id="260" r:id="rId18"/>
    <p:sldId id="333" r:id="rId19"/>
    <p:sldId id="473" r:id="rId20"/>
    <p:sldId id="711" r:id="rId21"/>
    <p:sldId id="478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BF3"/>
    <a:srgbClr val="0073CC"/>
    <a:srgbClr val="0093FF"/>
    <a:srgbClr val="FEC3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678" autoAdjust="0"/>
    <p:restoredTop sz="94388" autoAdjust="0"/>
  </p:normalViewPr>
  <p:slideViewPr>
    <p:cSldViewPr snapToGrid="0">
      <p:cViewPr varScale="1">
        <p:scale>
          <a:sx n="40" d="100"/>
          <a:sy n="40" d="100"/>
        </p:scale>
        <p:origin x="63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\\Users\sarah\Documents\Sarah's%20Work\School%20work\Graduate%20School\Employment\TA\2021%20Spr%20-%20online%20cog%20lab\Week%206%20-%20reconstructive%20memory\Reconstructive%20data%20for%20class.csv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file:///\\Users\sarah\Documents\Sarah's%20Work\School%20work\Graduate%20School\Employment\TA\2021%20Spr%20-%20online%20cog%20lab\Week%206%20-%20reconstructive%20memory\Reconstructive%20data%20for%20class.csv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6579290715309664"/>
          <c:y val="0.10885911949235345"/>
          <c:w val="0.81751147861134776"/>
          <c:h val="0.74145299829545008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4472C4"/>
            </a:solidFill>
            <a:ln>
              <a:solidFill>
                <a:srgbClr val="4472C4">
                  <a:lumMod val="75000"/>
                </a:srgbClr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418AB3"/>
              </a:solidFill>
              <a:ln>
                <a:solidFill>
                  <a:srgbClr val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18B-A642-A537-3C972184F9E1}"/>
              </c:ext>
            </c:extLst>
          </c:dPt>
          <c:dPt>
            <c:idx val="1"/>
            <c:invertIfNegative val="0"/>
            <c:bubble3D val="0"/>
            <c:spPr>
              <a:solidFill>
                <a:srgbClr val="DF5327">
                  <a:lumMod val="75000"/>
                </a:srgbClr>
              </a:solidFill>
              <a:ln>
                <a:solidFill>
                  <a:srgbClr val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18B-A642-A537-3C972184F9E1}"/>
              </c:ext>
            </c:extLst>
          </c:dPt>
          <c:dPt>
            <c:idx val="2"/>
            <c:invertIfNegative val="0"/>
            <c:bubble3D val="0"/>
            <c:spPr>
              <a:solidFill>
                <a:sysClr val="window" lastClr="FFFFFF">
                  <a:lumMod val="50000"/>
                </a:sysClr>
              </a:solidFill>
              <a:ln>
                <a:solidFill>
                  <a:srgbClr val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218B-A642-A537-3C972184F9E1}"/>
              </c:ext>
            </c:extLst>
          </c:dPt>
          <c:errBars>
            <c:errBarType val="both"/>
            <c:errValType val="cust"/>
            <c:noEndCap val="0"/>
            <c:plus>
              <c:numRef>
                <c:f>'Reconstructive data for class'!$C$22:$E$22</c:f>
                <c:numCache>
                  <c:formatCode>General</c:formatCode>
                  <c:ptCount val="3"/>
                  <c:pt idx="0">
                    <c:v>3.3738785752639351</c:v>
                  </c:pt>
                  <c:pt idx="1">
                    <c:v>6.4518196318945558</c:v>
                  </c:pt>
                  <c:pt idx="2">
                    <c:v>1.6869392876319675</c:v>
                  </c:pt>
                </c:numCache>
              </c:numRef>
            </c:plus>
            <c:minus>
              <c:numRef>
                <c:f>'Reconstructive data for class'!$C$22:$E$22</c:f>
                <c:numCache>
                  <c:formatCode>General</c:formatCode>
                  <c:ptCount val="3"/>
                  <c:pt idx="0">
                    <c:v>3.3738785752639351</c:v>
                  </c:pt>
                  <c:pt idx="1">
                    <c:v>6.4518196318945558</c:v>
                  </c:pt>
                  <c:pt idx="2">
                    <c:v>1.6869392876319675</c:v>
                  </c:pt>
                </c:numCache>
              </c:numRef>
            </c:minus>
            <c:spPr>
              <a:noFill/>
              <a:ln w="9525" cap="flat" cmpd="sng" algn="ctr">
                <a:solidFill>
                  <a:srgbClr val="000000"/>
                </a:solidFill>
                <a:round/>
              </a:ln>
              <a:effectLst/>
            </c:spPr>
          </c:errBars>
          <c:cat>
            <c:strRef>
              <c:f>'Reconstructive data for class'!$C$19:$E$19</c:f>
              <c:strCache>
                <c:ptCount val="3"/>
                <c:pt idx="0">
                  <c:v>Presented</c:v>
                </c:pt>
                <c:pt idx="1">
                  <c:v>Critical Lure</c:v>
                </c:pt>
                <c:pt idx="2">
                  <c:v>Unrelated</c:v>
                </c:pt>
              </c:strCache>
            </c:strRef>
          </c:cat>
          <c:val>
            <c:numRef>
              <c:f>'Reconstructive data for class'!$C$20:$E$20</c:f>
              <c:numCache>
                <c:formatCode>0.00</c:formatCode>
                <c:ptCount val="3"/>
                <c:pt idx="0">
                  <c:v>77.734375</c:v>
                </c:pt>
                <c:pt idx="1">
                  <c:v>69.53125</c:v>
                </c:pt>
                <c:pt idx="2">
                  <c:v>8.0078125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18B-A642-A537-3C972184F9E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5"/>
        <c:axId val="1132485328"/>
        <c:axId val="1132487024"/>
      </c:barChart>
      <c:catAx>
        <c:axId val="11324853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132487024"/>
        <c:crosses val="autoZero"/>
        <c:auto val="1"/>
        <c:lblAlgn val="ctr"/>
        <c:lblOffset val="100"/>
        <c:noMultiLvlLbl val="0"/>
      </c:catAx>
      <c:valAx>
        <c:axId val="1132487024"/>
        <c:scaling>
          <c:orientation val="minMax"/>
          <c:max val="100"/>
          <c:min val="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2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/>
                  <a:t>% of "Yes" responses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200" b="0" i="0" u="none" strike="noStrike" kern="1200" baseline="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0" sourceLinked="0"/>
        <c:majorTickMark val="out"/>
        <c:minorTickMark val="none"/>
        <c:tickLblPos val="nextTo"/>
        <c:spPr>
          <a:noFill/>
          <a:ln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132485328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plotVisOnly val="1"/>
    <c:dispBlanksAs val="gap"/>
    <c:showDLblsOverMax val="0"/>
    <c:extLst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6579290715309664"/>
          <c:y val="0.10885911949235345"/>
          <c:w val="0.81751147861134776"/>
          <c:h val="0.74145299829545008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4472C4"/>
            </a:solidFill>
            <a:ln>
              <a:solidFill>
                <a:srgbClr val="4472C4">
                  <a:lumMod val="75000"/>
                </a:srgbClr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418AB3"/>
              </a:solidFill>
              <a:ln>
                <a:solidFill>
                  <a:srgbClr val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18B-A642-A537-3C972184F9E1}"/>
              </c:ext>
            </c:extLst>
          </c:dPt>
          <c:dPt>
            <c:idx val="1"/>
            <c:invertIfNegative val="0"/>
            <c:bubble3D val="0"/>
            <c:spPr>
              <a:solidFill>
                <a:srgbClr val="DF5327">
                  <a:lumMod val="75000"/>
                </a:srgbClr>
              </a:solidFill>
              <a:ln>
                <a:solidFill>
                  <a:srgbClr val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18B-A642-A537-3C972184F9E1}"/>
              </c:ext>
            </c:extLst>
          </c:dPt>
          <c:dPt>
            <c:idx val="2"/>
            <c:invertIfNegative val="0"/>
            <c:bubble3D val="0"/>
            <c:spPr>
              <a:solidFill>
                <a:sysClr val="window" lastClr="FFFFFF">
                  <a:lumMod val="50000"/>
                </a:sysClr>
              </a:solidFill>
              <a:ln>
                <a:solidFill>
                  <a:srgbClr val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218B-A642-A537-3C972184F9E1}"/>
              </c:ext>
            </c:extLst>
          </c:dPt>
          <c:errBars>
            <c:errBarType val="both"/>
            <c:errValType val="cust"/>
            <c:noEndCap val="0"/>
            <c:plus>
              <c:numRef>
                <c:f>'Reconstructive data for class'!$C$22:$E$22</c:f>
                <c:numCache>
                  <c:formatCode>General</c:formatCode>
                  <c:ptCount val="3"/>
                  <c:pt idx="0">
                    <c:v>3.3738785752639351</c:v>
                  </c:pt>
                  <c:pt idx="1">
                    <c:v>6.4518196318945558</c:v>
                  </c:pt>
                  <c:pt idx="2">
                    <c:v>1.6869392876319675</c:v>
                  </c:pt>
                </c:numCache>
              </c:numRef>
            </c:plus>
            <c:minus>
              <c:numRef>
                <c:f>'Reconstructive data for class'!$C$22:$E$22</c:f>
                <c:numCache>
                  <c:formatCode>General</c:formatCode>
                  <c:ptCount val="3"/>
                  <c:pt idx="0">
                    <c:v>3.3738785752639351</c:v>
                  </c:pt>
                  <c:pt idx="1">
                    <c:v>6.4518196318945558</c:v>
                  </c:pt>
                  <c:pt idx="2">
                    <c:v>1.6869392876319675</c:v>
                  </c:pt>
                </c:numCache>
              </c:numRef>
            </c:minus>
            <c:spPr>
              <a:noFill/>
              <a:ln w="9525" cap="flat" cmpd="sng" algn="ctr">
                <a:solidFill>
                  <a:srgbClr val="000000"/>
                </a:solidFill>
                <a:round/>
              </a:ln>
              <a:effectLst/>
            </c:spPr>
          </c:errBars>
          <c:cat>
            <c:strRef>
              <c:f>'Reconstructive data for class'!$C$19:$E$19</c:f>
              <c:strCache>
                <c:ptCount val="3"/>
                <c:pt idx="0">
                  <c:v>Presented</c:v>
                </c:pt>
                <c:pt idx="1">
                  <c:v>Critical Lure</c:v>
                </c:pt>
                <c:pt idx="2">
                  <c:v>Unrelated</c:v>
                </c:pt>
              </c:strCache>
            </c:strRef>
          </c:cat>
          <c:val>
            <c:numRef>
              <c:f>'Reconstructive data for class'!$C$20:$E$20</c:f>
              <c:numCache>
                <c:formatCode>0.00</c:formatCode>
                <c:ptCount val="3"/>
                <c:pt idx="0">
                  <c:v>77.734375</c:v>
                </c:pt>
                <c:pt idx="1">
                  <c:v>69.53125</c:v>
                </c:pt>
                <c:pt idx="2">
                  <c:v>8.0078125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18B-A642-A537-3C972184F9E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5"/>
        <c:axId val="1132485328"/>
        <c:axId val="1132487024"/>
      </c:barChart>
      <c:catAx>
        <c:axId val="11324853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132487024"/>
        <c:crosses val="autoZero"/>
        <c:auto val="1"/>
        <c:lblAlgn val="ctr"/>
        <c:lblOffset val="100"/>
        <c:noMultiLvlLbl val="0"/>
      </c:catAx>
      <c:valAx>
        <c:axId val="1132487024"/>
        <c:scaling>
          <c:orientation val="minMax"/>
          <c:max val="100"/>
          <c:min val="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2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/>
                  <a:t>% of "Yes" responses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200" b="0" i="0" u="none" strike="noStrike" kern="1200" baseline="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0" sourceLinked="0"/>
        <c:majorTickMark val="out"/>
        <c:minorTickMark val="none"/>
        <c:tickLblPos val="nextTo"/>
        <c:spPr>
          <a:noFill/>
          <a:ln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132485328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plotVisOnly val="1"/>
    <c:dispBlanksAs val="gap"/>
    <c:showDLblsOverMax val="0"/>
    <c:extLst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0E6CF6-B2AC-42F6-B4D1-8D3CC63D9911}" type="datetimeFigureOut">
              <a:rPr lang="en-US" smtClean="0"/>
              <a:t>6/10/2021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CC1DBF-F277-4A17-80EA-57AEC27EED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0371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1CC1DBF-F277-4A17-80EA-57AEC27EED8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895605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1CC1DBF-F277-4A17-80EA-57AEC27EED8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283899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Image Placeholder 1">
            <a:extLst>
              <a:ext uri="{FF2B5EF4-FFF2-40B4-BE49-F238E27FC236}">
                <a16:creationId xmlns:a16="http://schemas.microsoft.com/office/drawing/2014/main" id="{117965DC-90A3-47AC-87F5-098C5D50D91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67587" name="Notes Placeholder 2">
            <a:extLst>
              <a:ext uri="{FF2B5EF4-FFF2-40B4-BE49-F238E27FC236}">
                <a16:creationId xmlns:a16="http://schemas.microsoft.com/office/drawing/2014/main" id="{1AA81E59-127A-407E-9C30-9445B2EF2C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512882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 title="Page Number Shape"/>
          <p:cNvSpPr/>
          <p:nvPr/>
        </p:nvSpPr>
        <p:spPr bwMode="auto">
          <a:xfrm>
            <a:off x="11784011" y="1189204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88913" y="1143295"/>
            <a:ext cx="7034363" cy="4268965"/>
          </a:xfrm>
        </p:spPr>
        <p:txBody>
          <a:bodyPr anchor="t">
            <a:normAutofit/>
          </a:bodyPr>
          <a:lstStyle>
            <a:lvl1pPr algn="l">
              <a:lnSpc>
                <a:spcPct val="85000"/>
              </a:lnSpc>
              <a:defRPr sz="77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8913" y="5537927"/>
            <a:ext cx="7034363" cy="706355"/>
          </a:xfrm>
        </p:spPr>
        <p:txBody>
          <a:bodyPr>
            <a:normAutofit/>
          </a:bodyPr>
          <a:lstStyle>
            <a:lvl1pPr marL="0" indent="0" algn="l">
              <a:lnSpc>
                <a:spcPct val="114000"/>
              </a:lnSpc>
              <a:spcBef>
                <a:spcPts val="0"/>
              </a:spcBef>
              <a:buNone/>
              <a:defRPr sz="2000" b="0" i="1" baseline="0">
                <a:solidFill>
                  <a:schemeClr val="tx2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88914" y="6314442"/>
            <a:ext cx="1596623" cy="365125"/>
          </a:xfrm>
        </p:spPr>
        <p:txBody>
          <a:bodyPr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5EE7A171-F871-4222-B779-B851CD8A6ECA}" type="datetimeFigureOut">
              <a:rPr lang="en-US" smtClean="0"/>
              <a:t>6/10/2021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00592" y="6314442"/>
            <a:ext cx="5122683" cy="365125"/>
          </a:xfrm>
        </p:spPr>
        <p:txBody>
          <a:bodyPr/>
          <a:lstStyle>
            <a:lvl1pPr algn="l">
              <a:defRPr b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784011" y="1416218"/>
            <a:ext cx="407988" cy="365125"/>
          </a:xfrm>
        </p:spPr>
        <p:txBody>
          <a:bodyPr/>
          <a:lstStyle>
            <a:lvl1pPr algn="r">
              <a:defRPr>
                <a:solidFill>
                  <a:schemeClr val="accent1"/>
                </a:solidFill>
              </a:defRPr>
            </a:lvl1pPr>
          </a:lstStyle>
          <a:p>
            <a:fld id="{9E2619A9-AF71-416C-8954-D79BB89AFBA3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 title="Verticle Rule Line"/>
          <p:cNvCxnSpPr/>
          <p:nvPr/>
        </p:nvCxnSpPr>
        <p:spPr>
          <a:xfrm>
            <a:off x="773855" y="1257300"/>
            <a:ext cx="0" cy="5600700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381851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792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81601" y="640080"/>
            <a:ext cx="6248399" cy="5584142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7A171-F871-4222-B779-B851CD8A6ECA}" type="datetimeFigureOut">
              <a:rPr lang="en-US" smtClean="0"/>
              <a:t>6/10/2021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619A9-AF71-416C-8954-D79BB89AFB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418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 title="Page Number Shape"/>
          <p:cNvSpPr/>
          <p:nvPr/>
        </p:nvSpPr>
        <p:spPr bwMode="auto">
          <a:xfrm>
            <a:off x="11784011" y="5380580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90766" y="642931"/>
            <a:ext cx="2446671" cy="467810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642934"/>
            <a:ext cx="7070679" cy="467810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36187" y="5927133"/>
            <a:ext cx="3814856" cy="365125"/>
          </a:xfrm>
        </p:spPr>
        <p:txBody>
          <a:bodyPr/>
          <a:lstStyle/>
          <a:p>
            <a:fld id="{5EE7A171-F871-4222-B779-B851CD8A6ECA}" type="datetimeFigureOut">
              <a:rPr lang="en-US" smtClean="0"/>
              <a:t>6/10/2021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536187" y="6315951"/>
            <a:ext cx="38148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784011" y="5607594"/>
            <a:ext cx="407988" cy="365125"/>
          </a:xfrm>
        </p:spPr>
        <p:txBody>
          <a:bodyPr/>
          <a:lstStyle/>
          <a:p>
            <a:fld id="{9E2619A9-AF71-416C-8954-D79BB89AFBA3}" type="slidenum">
              <a:rPr lang="en-US" smtClean="0"/>
              <a:t>‹#›</a:t>
            </a:fld>
            <a:endParaRPr lang="en-US"/>
          </a:p>
        </p:txBody>
      </p:sp>
      <p:cxnSp>
        <p:nvCxnSpPr>
          <p:cNvPr id="13" name="Straight Connector 12" title="Horizontal Rule Line"/>
          <p:cNvCxnSpPr/>
          <p:nvPr/>
        </p:nvCxnSpPr>
        <p:spPr>
          <a:xfrm>
            <a:off x="1" y="6199730"/>
            <a:ext cx="10260011" cy="0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65138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456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7A171-F871-4222-B779-B851CD8A6ECA}" type="datetimeFigureOut">
              <a:rPr lang="en-US" smtClean="0"/>
              <a:t>6/10/2021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619A9-AF71-416C-8954-D79BB89AFB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34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 title="Page Number Shape"/>
          <p:cNvSpPr/>
          <p:nvPr/>
        </p:nvSpPr>
        <p:spPr bwMode="auto">
          <a:xfrm>
            <a:off x="11784011" y="1393748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7674" y="2571724"/>
            <a:ext cx="8296655" cy="3286153"/>
          </a:xfrm>
        </p:spPr>
        <p:txBody>
          <a:bodyPr anchor="t">
            <a:normAutofit/>
          </a:bodyPr>
          <a:lstStyle>
            <a:lvl1pPr>
              <a:lnSpc>
                <a:spcPct val="85000"/>
              </a:lnSpc>
              <a:defRPr sz="7700" cap="all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7673" y="1393748"/>
            <a:ext cx="8401429" cy="819150"/>
          </a:xfrm>
        </p:spPr>
        <p:txBody>
          <a:bodyPr anchor="ctr">
            <a:normAutofit/>
          </a:bodyPr>
          <a:lstStyle>
            <a:lvl1pPr marL="0" indent="0" algn="r">
              <a:lnSpc>
                <a:spcPct val="113000"/>
              </a:lnSpc>
              <a:spcBef>
                <a:spcPts val="0"/>
              </a:spcBef>
              <a:buNone/>
              <a:defRPr sz="2000" b="0" i="1" baseline="0">
                <a:solidFill>
                  <a:schemeClr val="accent1"/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742955" y="6314441"/>
            <a:ext cx="1596623" cy="365125"/>
          </a:xfrm>
        </p:spPr>
        <p:txBody>
          <a:bodyPr/>
          <a:lstStyle>
            <a:lvl1pPr>
              <a:defRPr sz="1200">
                <a:solidFill>
                  <a:schemeClr val="accent1"/>
                </a:solidFill>
              </a:defRPr>
            </a:lvl1pPr>
          </a:lstStyle>
          <a:p>
            <a:fld id="{5EE7A171-F871-4222-B779-B851CD8A6ECA}" type="datetimeFigureOut">
              <a:rPr lang="en-US" smtClean="0"/>
              <a:t>6/10/2021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47673" y="6314442"/>
            <a:ext cx="6480227" cy="365125"/>
          </a:xfrm>
        </p:spPr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784011" y="1620762"/>
            <a:ext cx="407988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9E2619A9-AF71-416C-8954-D79BB89AFBA3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 title="Horizontal Rule Line"/>
          <p:cNvCxnSpPr/>
          <p:nvPr/>
        </p:nvCxnSpPr>
        <p:spPr>
          <a:xfrm flipH="1">
            <a:off x="2" y="6178167"/>
            <a:ext cx="10244327" cy="0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97031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456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81600" y="540628"/>
            <a:ext cx="6248400" cy="248894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81600" y="3712467"/>
            <a:ext cx="6248400" cy="248222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7A171-F871-4222-B779-B851CD8A6ECA}" type="datetimeFigureOut">
              <a:rPr lang="en-US" smtClean="0"/>
              <a:t>6/10/2021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619A9-AF71-416C-8954-D79BB89AFB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619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557784"/>
            <a:ext cx="3831336" cy="49560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81600" y="558065"/>
            <a:ext cx="6245352" cy="914400"/>
          </a:xfrm>
        </p:spPr>
        <p:txBody>
          <a:bodyPr anchor="b"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buNone/>
              <a:defRPr sz="2400" b="0" i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81600" y="1526671"/>
            <a:ext cx="6245352" cy="175564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81600" y="3700826"/>
            <a:ext cx="6248400" cy="914400"/>
          </a:xfrm>
        </p:spPr>
        <p:txBody>
          <a:bodyPr anchor="b">
            <a:normAutofit/>
          </a:bodyPr>
          <a:lstStyle>
            <a:lvl1pPr marL="0" indent="0">
              <a:buNone/>
              <a:defRPr sz="2400" b="0" i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81600" y="4669432"/>
            <a:ext cx="6245352" cy="175564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7A171-F871-4222-B779-B851CD8A6ECA}" type="datetimeFigureOut">
              <a:rPr lang="en-US" smtClean="0"/>
              <a:t>6/10/2021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619A9-AF71-416C-8954-D79BB89AFB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927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7A171-F871-4222-B779-B851CD8A6ECA}" type="datetimeFigureOut">
              <a:rPr lang="en-US" smtClean="0"/>
              <a:t>6/10/2021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619A9-AF71-416C-8954-D79BB89AFB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340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7A171-F871-4222-B779-B851CD8A6ECA}" type="datetimeFigureOut">
              <a:rPr lang="en-US" smtClean="0"/>
              <a:t>6/10/2021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619A9-AF71-416C-8954-D79BB89AFB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073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555479"/>
            <a:ext cx="3838776" cy="1921022"/>
          </a:xfrm>
        </p:spPr>
        <p:txBody>
          <a:bodyPr anchor="t">
            <a:noAutofit/>
          </a:bodyPr>
          <a:lstStyle>
            <a:lvl1pPr>
              <a:lnSpc>
                <a:spcPct val="93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564147"/>
            <a:ext cx="6248400" cy="5622644"/>
          </a:xfrm>
        </p:spPr>
        <p:txBody>
          <a:bodyPr/>
          <a:lstStyle>
            <a:lvl1pPr>
              <a:lnSpc>
                <a:spcPct val="112000"/>
              </a:lnSpc>
              <a:defRPr sz="2000"/>
            </a:lvl1pPr>
            <a:lvl2pPr>
              <a:lnSpc>
                <a:spcPct val="112000"/>
              </a:lnSpc>
              <a:defRPr sz="1800"/>
            </a:lvl2pPr>
            <a:lvl3pPr>
              <a:lnSpc>
                <a:spcPct val="112000"/>
              </a:lnSpc>
              <a:defRPr sz="1600"/>
            </a:lvl3pPr>
            <a:lvl4pPr>
              <a:lnSpc>
                <a:spcPct val="112000"/>
              </a:lnSpc>
              <a:defRPr sz="1400"/>
            </a:lvl4pPr>
            <a:lvl5pPr>
              <a:lnSpc>
                <a:spcPct val="112000"/>
              </a:lnSpc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0" y="2621514"/>
            <a:ext cx="3838776" cy="3239537"/>
          </a:xfrm>
        </p:spPr>
        <p:txBody>
          <a:bodyPr/>
          <a:lstStyle>
            <a:lvl1pPr marL="0" indent="0" algn="r">
              <a:lnSpc>
                <a:spcPct val="125000"/>
              </a:lnSpc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7A171-F871-4222-B779-B851CD8A6ECA}" type="datetimeFigureOut">
              <a:rPr lang="en-US" smtClean="0"/>
              <a:t>6/10/2021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619A9-AF71-416C-8954-D79BB89AFB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122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557263"/>
            <a:ext cx="3840480" cy="1919239"/>
          </a:xfrm>
        </p:spPr>
        <p:txBody>
          <a:bodyPr anchor="t">
            <a:noAutofit/>
          </a:bodyPr>
          <a:lstStyle>
            <a:lvl1pPr>
              <a:lnSpc>
                <a:spcPct val="93000"/>
              </a:lnSpc>
              <a:defRPr sz="40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57800" y="2"/>
            <a:ext cx="6172200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8952" y="2621512"/>
            <a:ext cx="3840480" cy="3236976"/>
          </a:xfrm>
        </p:spPr>
        <p:txBody>
          <a:bodyPr/>
          <a:lstStyle>
            <a:lvl1pPr marL="0" indent="0" algn="r">
              <a:lnSpc>
                <a:spcPct val="125000"/>
              </a:lnSpc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7A171-F871-4222-B779-B851CD8A6ECA}" type="datetimeFigureOut">
              <a:rPr lang="en-US" smtClean="0"/>
              <a:t>6/10/2021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619A9-AF71-416C-8954-D79BB89AFB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903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reeform 6" title="Page Number Shape"/>
          <p:cNvSpPr/>
          <p:nvPr/>
        </p:nvSpPr>
        <p:spPr bwMode="auto">
          <a:xfrm>
            <a:off x="11784011" y="5380580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559678"/>
            <a:ext cx="3833907" cy="495249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81601" y="569066"/>
            <a:ext cx="6248399" cy="56551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2001" y="5930062"/>
            <a:ext cx="3814856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1" baseline="0">
                <a:solidFill>
                  <a:schemeClr val="accent1"/>
                </a:solidFill>
                <a:latin typeface="+mj-lt"/>
              </a:defRPr>
            </a:lvl1pPr>
          </a:lstStyle>
          <a:p>
            <a:fld id="{5EE7A171-F871-4222-B779-B851CD8A6ECA}" type="datetimeFigureOut">
              <a:rPr lang="en-US" smtClean="0"/>
              <a:t>6/10/2021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2001" y="6314442"/>
            <a:ext cx="3814856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200" b="1" i="1" baseline="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784011" y="5607594"/>
            <a:ext cx="4079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1" baseline="0">
                <a:solidFill>
                  <a:schemeClr val="bg2"/>
                </a:solidFill>
                <a:latin typeface="+mj-lt"/>
              </a:defRPr>
            </a:lvl1pPr>
          </a:lstStyle>
          <a:p>
            <a:fld id="{9E2619A9-AF71-416C-8954-D79BB89AFBA3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 title="Horizontal Rule Line"/>
          <p:cNvCxnSpPr/>
          <p:nvPr/>
        </p:nvCxnSpPr>
        <p:spPr>
          <a:xfrm>
            <a:off x="0" y="6199730"/>
            <a:ext cx="4495800" cy="0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3982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r" defTabSz="914377" rtl="0" eaLnBrk="1" latinLnBrk="0" hangingPunct="1">
        <a:lnSpc>
          <a:spcPct val="90000"/>
        </a:lnSpc>
        <a:spcBef>
          <a:spcPct val="0"/>
        </a:spcBef>
        <a:buNone/>
        <a:defRPr sz="5000" b="0" i="1" kern="120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83457" indent="-283457" algn="l" defTabSz="914377" rtl="0" eaLnBrk="1" latinLnBrk="0" hangingPunct="1">
        <a:lnSpc>
          <a:spcPct val="112000"/>
        </a:lnSpc>
        <a:spcBef>
          <a:spcPts val="900"/>
        </a:spcBef>
        <a:buFont typeface="Arial" panose="020B0604020202020204" pitchFamily="34" charset="0"/>
        <a:buChar char="•"/>
        <a:defRPr sz="20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685783" indent="-283457" algn="l" defTabSz="914377" rtl="0" eaLnBrk="1" latinLnBrk="0" hangingPunct="1">
        <a:lnSpc>
          <a:spcPct val="112000"/>
        </a:lnSpc>
        <a:spcBef>
          <a:spcPts val="900"/>
        </a:spcBef>
        <a:buFont typeface="Corbel" panose="020B0503020204020204" pitchFamily="34" charset="0"/>
        <a:buChar char="–"/>
        <a:defRPr sz="18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2971" indent="-283457" algn="l" defTabSz="914377" rtl="0" eaLnBrk="1" latinLnBrk="0" hangingPunct="1">
        <a:lnSpc>
          <a:spcPct val="112000"/>
        </a:lnSpc>
        <a:spcBef>
          <a:spcPts val="900"/>
        </a:spcBef>
        <a:buFont typeface="Arial" panose="020B0604020202020204" pitchFamily="34" charset="0"/>
        <a:buChar char="•"/>
        <a:defRPr sz="16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600160" indent="-283457" algn="l" defTabSz="914377" rtl="0" eaLnBrk="1" latinLnBrk="0" hangingPunct="1">
        <a:lnSpc>
          <a:spcPct val="112000"/>
        </a:lnSpc>
        <a:spcBef>
          <a:spcPts val="900"/>
        </a:spcBef>
        <a:buFont typeface="Corbel" panose="020B0503020204020204" pitchFamily="34" charset="0"/>
        <a:buChar char="–"/>
        <a:defRPr sz="14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2057349" indent="-283457" algn="l" defTabSz="914377" rtl="0" eaLnBrk="1" latinLnBrk="0" hangingPunct="1">
        <a:lnSpc>
          <a:spcPct val="112000"/>
        </a:lnSpc>
        <a:spcBef>
          <a:spcPts val="900"/>
        </a:spcBef>
        <a:buFont typeface="Arial" panose="020B0604020202020204" pitchFamily="34" charset="0"/>
        <a:buChar char="•"/>
        <a:defRPr sz="1400" i="1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514537" indent="-283457" algn="l" defTabSz="914377" rtl="0" eaLnBrk="1" latinLnBrk="0" hangingPunct="1">
        <a:lnSpc>
          <a:spcPct val="112000"/>
        </a:lnSpc>
        <a:spcBef>
          <a:spcPts val="1300"/>
        </a:spcBef>
        <a:buFont typeface="Corbel" panose="020B0503020204020204" pitchFamily="34" charset="0"/>
        <a:buChar char="–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2971726" indent="-283457" algn="l" defTabSz="914377" rtl="0" eaLnBrk="1" latinLnBrk="0" hangingPunct="1">
        <a:lnSpc>
          <a:spcPct val="112000"/>
        </a:lnSpc>
        <a:spcBef>
          <a:spcPts val="1300"/>
        </a:spcBef>
        <a:buFont typeface="Arial" panose="020B0604020202020204" pitchFamily="34" charset="0"/>
        <a:buChar char="•"/>
        <a:defRPr sz="14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3428914" indent="-283457" algn="l" defTabSz="914377" rtl="0" eaLnBrk="1" latinLnBrk="0" hangingPunct="1">
        <a:lnSpc>
          <a:spcPct val="112000"/>
        </a:lnSpc>
        <a:spcBef>
          <a:spcPts val="1300"/>
        </a:spcBef>
        <a:buFont typeface="Corbel" panose="020B0503020204020204" pitchFamily="34" charset="0"/>
        <a:buChar char="–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3886103" indent="-283457" algn="l" defTabSz="914377" rtl="0" eaLnBrk="1" latinLnBrk="0" hangingPunct="1">
        <a:lnSpc>
          <a:spcPct val="112000"/>
        </a:lnSpc>
        <a:spcBef>
          <a:spcPts val="1300"/>
        </a:spcBef>
        <a:buFont typeface="Arial" panose="020B0604020202020204" pitchFamily="34" charset="0"/>
        <a:buChar char="•"/>
        <a:defRPr sz="1400" i="1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832" userDrawn="1">
          <p15:clr>
            <a:srgbClr val="F26B43"/>
          </p15:clr>
        </p15:guide>
        <p15:guide id="2" pos="480" userDrawn="1">
          <p15:clr>
            <a:srgbClr val="F26B43"/>
          </p15:clr>
        </p15:guide>
        <p15:guide id="3" orient="horz" pos="432" userDrawn="1">
          <p15:clr>
            <a:srgbClr val="F26B43"/>
          </p15:clr>
        </p15:guide>
        <p15:guide id="4" pos="7200" userDrawn="1">
          <p15:clr>
            <a:srgbClr val="F26B43"/>
          </p15:clr>
        </p15:guide>
        <p15:guide id="5" pos="326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72539A-A8E0-4735-9FFC-47E2E99392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88912" y="1143294"/>
            <a:ext cx="10046119" cy="2109573"/>
          </a:xfrm>
        </p:spPr>
        <p:txBody>
          <a:bodyPr>
            <a:noAutofit/>
          </a:bodyPr>
          <a:lstStyle/>
          <a:p>
            <a:r>
              <a:rPr lang="en-US" sz="5400" dirty="0">
                <a:solidFill>
                  <a:schemeClr val="tx1"/>
                </a:solidFill>
              </a:rPr>
              <a:t>Reconstructive memory: </a:t>
            </a:r>
            <a:r>
              <a:rPr lang="en-US" sz="5400" dirty="0" err="1">
                <a:solidFill>
                  <a:schemeClr val="tx1"/>
                </a:solidFill>
              </a:rPr>
              <a:t>ANALysis</a:t>
            </a:r>
            <a:endParaRPr lang="en-US" sz="5400" dirty="0">
              <a:solidFill>
                <a:schemeClr val="tx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D6CD95-850F-45DA-93B1-C60F0791B6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88913" y="4527031"/>
            <a:ext cx="7034363" cy="1717251"/>
          </a:xfrm>
        </p:spPr>
        <p:txBody>
          <a:bodyPr>
            <a:noAutofit/>
          </a:bodyPr>
          <a:lstStyle/>
          <a:p>
            <a:endParaRPr lang="en-US" sz="45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70925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9842BA-019D-4C1C-89FD-5043B871B2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3" y="569067"/>
            <a:ext cx="7122823" cy="944941"/>
          </a:xfrm>
        </p:spPr>
        <p:txBody>
          <a:bodyPr>
            <a:normAutofit/>
          </a:bodyPr>
          <a:lstStyle/>
          <a:p>
            <a:r>
              <a:rPr lang="en-US" dirty="0"/>
              <a:t>DESCRIPTIVE STATS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9C1333F8-7828-E14A-9FC7-6AB8F44D47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05530"/>
              </p:ext>
            </p:extLst>
          </p:nvPr>
        </p:nvGraphicFramePr>
        <p:xfrm>
          <a:off x="1111169" y="1870681"/>
          <a:ext cx="9964869" cy="3324981"/>
        </p:xfrm>
        <a:graphic>
          <a:graphicData uri="http://schemas.openxmlformats.org/drawingml/2006/table">
            <a:tbl>
              <a:tblPr/>
              <a:tblGrid>
                <a:gridCol w="2500018">
                  <a:extLst>
                    <a:ext uri="{9D8B030D-6E8A-4147-A177-3AD203B41FA5}">
                      <a16:colId xmlns:a16="http://schemas.microsoft.com/office/drawing/2014/main" val="3528039671"/>
                    </a:ext>
                  </a:extLst>
                </a:gridCol>
                <a:gridCol w="2686374">
                  <a:extLst>
                    <a:ext uri="{9D8B030D-6E8A-4147-A177-3AD203B41FA5}">
                      <a16:colId xmlns:a16="http://schemas.microsoft.com/office/drawing/2014/main" val="4229491917"/>
                    </a:ext>
                  </a:extLst>
                </a:gridCol>
                <a:gridCol w="2610465">
                  <a:extLst>
                    <a:ext uri="{9D8B030D-6E8A-4147-A177-3AD203B41FA5}">
                      <a16:colId xmlns:a16="http://schemas.microsoft.com/office/drawing/2014/main" val="919557840"/>
                    </a:ext>
                  </a:extLst>
                </a:gridCol>
                <a:gridCol w="2168012">
                  <a:extLst>
                    <a:ext uri="{9D8B030D-6E8A-4147-A177-3AD203B41FA5}">
                      <a16:colId xmlns:a16="http://schemas.microsoft.com/office/drawing/2014/main" val="1022830832"/>
                    </a:ext>
                  </a:extLst>
                </a:gridCol>
              </a:tblGrid>
              <a:tr h="817618">
                <a:tc>
                  <a:txBody>
                    <a:bodyPr/>
                    <a:lstStyle/>
                    <a:p>
                      <a:pPr algn="l" fontAlgn="b"/>
                      <a:r>
                        <a:rPr lang="en-US" sz="3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Presented 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Critical 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Unrelated 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9795484"/>
                  </a:ext>
                </a:extLst>
              </a:tr>
              <a:tr h="817618"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AVERAGE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77.73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69.53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5096730"/>
                  </a:ext>
                </a:extLst>
              </a:tr>
              <a:tr h="817618"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SD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13.50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25.81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6.75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4337908"/>
                  </a:ext>
                </a:extLst>
              </a:tr>
              <a:tr h="872127"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3.37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6.45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42894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02440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9842BA-019D-4C1C-89FD-5043B871B2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3" y="569067"/>
            <a:ext cx="10349693" cy="944941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GRAPH OF RESULTS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A591EE94-240D-D64D-8CC6-BEE5F1FE9A4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05877700"/>
              </p:ext>
            </p:extLst>
          </p:nvPr>
        </p:nvGraphicFramePr>
        <p:xfrm>
          <a:off x="1125792" y="1508932"/>
          <a:ext cx="9021098" cy="46263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85717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9842BA-019D-4C1C-89FD-5043B871B2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4" y="569067"/>
            <a:ext cx="7324162" cy="944941"/>
          </a:xfrm>
        </p:spPr>
        <p:txBody>
          <a:bodyPr>
            <a:normAutofit/>
          </a:bodyPr>
          <a:lstStyle/>
          <a:p>
            <a:r>
              <a:rPr lang="en-US" dirty="0"/>
              <a:t>INFERENTIAL STATS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DD4D92D-62E8-7B45-BB06-A958331D25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4" y="1713193"/>
            <a:ext cx="11125199" cy="4578750"/>
          </a:xfrm>
        </p:spPr>
        <p:txBody>
          <a:bodyPr>
            <a:normAutofit/>
          </a:bodyPr>
          <a:lstStyle/>
          <a:p>
            <a:pPr>
              <a:buClr>
                <a:schemeClr val="accent1"/>
              </a:buClr>
            </a:pPr>
            <a:r>
              <a:rPr lang="en-US" sz="3600" dirty="0"/>
              <a:t>What statistical test should we run?</a:t>
            </a:r>
          </a:p>
          <a:p>
            <a:pPr lvl="1">
              <a:lnSpc>
                <a:spcPct val="150000"/>
              </a:lnSpc>
              <a:buClr>
                <a:schemeClr val="accent1"/>
              </a:buClr>
            </a:pPr>
            <a:r>
              <a:rPr lang="en-US" altLang="en-US" sz="3200" dirty="0"/>
              <a:t>One IV (type of test item) with 3 levels (presented, CL, unrelated)</a:t>
            </a:r>
          </a:p>
          <a:p>
            <a:pPr lvl="1">
              <a:lnSpc>
                <a:spcPct val="150000"/>
              </a:lnSpc>
              <a:buClr>
                <a:schemeClr val="accent1"/>
              </a:buClr>
            </a:pPr>
            <a:endParaRPr lang="en-US" altLang="en-US" sz="3200" dirty="0"/>
          </a:p>
          <a:p>
            <a:pPr marL="57150" lvl="1" indent="0">
              <a:lnSpc>
                <a:spcPct val="150000"/>
              </a:lnSpc>
              <a:buClr>
                <a:schemeClr val="accent1"/>
              </a:buClr>
              <a:buNone/>
            </a:pPr>
            <a:r>
              <a:rPr lang="en-US" altLang="en-US" sz="3200" b="1" i="1" dirty="0">
                <a:solidFill>
                  <a:schemeClr val="accent1"/>
                </a:solidFill>
              </a:rPr>
              <a:t>One-Way ANOVA</a:t>
            </a:r>
          </a:p>
        </p:txBody>
      </p:sp>
    </p:spTree>
    <p:extLst>
      <p:ext uri="{BB962C8B-B14F-4D97-AF65-F5344CB8AC3E}">
        <p14:creationId xmlns:p14="http://schemas.microsoft.com/office/powerpoint/2010/main" val="3908195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bldLvl="2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9842BA-019D-4C1C-89FD-5043B871B2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4" y="569067"/>
            <a:ext cx="7324162" cy="944941"/>
          </a:xfrm>
        </p:spPr>
        <p:txBody>
          <a:bodyPr>
            <a:normAutofit/>
          </a:bodyPr>
          <a:lstStyle/>
          <a:p>
            <a:r>
              <a:rPr lang="en-US" dirty="0"/>
              <a:t>INFERENTIAL STATS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40ABEE45-76B6-6D47-857C-7ECA46DE9741}"/>
              </a:ext>
            </a:extLst>
          </p:cNvPr>
          <p:cNvSpPr txBox="1">
            <a:spLocks/>
          </p:cNvSpPr>
          <p:nvPr/>
        </p:nvSpPr>
        <p:spPr>
          <a:xfrm>
            <a:off x="347645" y="1278034"/>
            <a:ext cx="11125199" cy="53439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83457" indent="-283457" algn="l" defTabSz="914377" rtl="0" eaLnBrk="1" latinLnBrk="0" hangingPunct="1">
              <a:lnSpc>
                <a:spcPct val="112000"/>
              </a:lnSpc>
              <a:spcBef>
                <a:spcPts val="900"/>
              </a:spcBef>
              <a:buFont typeface="Arial" panose="020B0604020202020204" pitchFamily="34" charset="0"/>
              <a:buChar char="•"/>
              <a:defRPr sz="2000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783" indent="-283457" algn="l" defTabSz="914377" rtl="0" eaLnBrk="1" latinLnBrk="0" hangingPunct="1">
              <a:lnSpc>
                <a:spcPct val="112000"/>
              </a:lnSpc>
              <a:spcBef>
                <a:spcPts val="900"/>
              </a:spcBef>
              <a:buFont typeface="Corbel" panose="020B0503020204020204" pitchFamily="34" charset="0"/>
              <a:buChar char="–"/>
              <a:defRPr sz="1800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2971" indent="-283457" algn="l" defTabSz="914377" rtl="0" eaLnBrk="1" latinLnBrk="0" hangingPunct="1">
              <a:lnSpc>
                <a:spcPct val="112000"/>
              </a:lnSpc>
              <a:spcBef>
                <a:spcPts val="900"/>
              </a:spcBef>
              <a:buFont typeface="Arial" panose="020B0604020202020204" pitchFamily="34" charset="0"/>
              <a:buChar char="•"/>
              <a:defRPr sz="1600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160" indent="-283457" algn="l" defTabSz="914377" rtl="0" eaLnBrk="1" latinLnBrk="0" hangingPunct="1">
              <a:lnSpc>
                <a:spcPct val="112000"/>
              </a:lnSpc>
              <a:spcBef>
                <a:spcPts val="900"/>
              </a:spcBef>
              <a:buFont typeface="Corbel" panose="020B0503020204020204" pitchFamily="34" charset="0"/>
              <a:buChar char="–"/>
              <a:defRPr sz="1400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349" indent="-283457" algn="l" defTabSz="914377" rtl="0" eaLnBrk="1" latinLnBrk="0" hangingPunct="1">
              <a:lnSpc>
                <a:spcPct val="112000"/>
              </a:lnSpc>
              <a:spcBef>
                <a:spcPts val="900"/>
              </a:spcBef>
              <a:buFont typeface="Arial" panose="020B0604020202020204" pitchFamily="34" charset="0"/>
              <a:buChar char="•"/>
              <a:defRPr sz="1400" i="1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537" indent="-283457" algn="l" defTabSz="914377" rtl="0" eaLnBrk="1" latinLnBrk="0" hangingPunct="1">
              <a:lnSpc>
                <a:spcPct val="112000"/>
              </a:lnSpc>
              <a:spcBef>
                <a:spcPts val="130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726" indent="-283457" algn="l" defTabSz="914377" rtl="0" eaLnBrk="1" latinLnBrk="0" hangingPunct="1">
              <a:lnSpc>
                <a:spcPct val="112000"/>
              </a:lnSpc>
              <a:spcBef>
                <a:spcPts val="1300"/>
              </a:spcBef>
              <a:buFont typeface="Arial" panose="020B0604020202020204" pitchFamily="34" charset="0"/>
              <a:buChar char="•"/>
              <a:defRPr sz="1400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8914" indent="-283457" algn="l" defTabSz="914377" rtl="0" eaLnBrk="1" latinLnBrk="0" hangingPunct="1">
              <a:lnSpc>
                <a:spcPct val="112000"/>
              </a:lnSpc>
              <a:spcBef>
                <a:spcPts val="130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103" indent="-283457" algn="l" defTabSz="914377" rtl="0" eaLnBrk="1" latinLnBrk="0" hangingPunct="1">
              <a:lnSpc>
                <a:spcPct val="112000"/>
              </a:lnSpc>
              <a:spcBef>
                <a:spcPts val="1300"/>
              </a:spcBef>
              <a:buFont typeface="Arial" panose="020B0604020202020204" pitchFamily="34" charset="0"/>
              <a:buChar char="•"/>
              <a:defRPr sz="1400" i="1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6725" lvl="1" indent="-277813">
              <a:lnSpc>
                <a:spcPct val="150000"/>
              </a:lnSpc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altLang="en-US" sz="3200" dirty="0"/>
              <a:t>Run follow-up </a:t>
            </a:r>
            <a:r>
              <a:rPr lang="en-US" altLang="en-US" sz="3200" i="1" dirty="0"/>
              <a:t>t</a:t>
            </a:r>
            <a:r>
              <a:rPr lang="en-US" altLang="en-US" sz="3200" dirty="0"/>
              <a:t>-tests to compare: </a:t>
            </a:r>
          </a:p>
          <a:p>
            <a:pPr lvl="1">
              <a:lnSpc>
                <a:spcPct val="150000"/>
              </a:lnSpc>
              <a:buClr>
                <a:schemeClr val="accent1"/>
              </a:buClr>
            </a:pPr>
            <a:r>
              <a:rPr lang="en-US" altLang="en-US" sz="3200" dirty="0"/>
              <a:t>Recognition of </a:t>
            </a:r>
            <a:r>
              <a:rPr lang="en-US" altLang="en-US" sz="3200" b="1" dirty="0">
                <a:solidFill>
                  <a:schemeClr val="accent1"/>
                </a:solidFill>
              </a:rPr>
              <a:t>presented</a:t>
            </a:r>
            <a:r>
              <a:rPr lang="en-US" altLang="en-US" sz="3200" dirty="0"/>
              <a:t> vs. </a:t>
            </a:r>
            <a:r>
              <a:rPr lang="en-US" altLang="en-US" sz="3200" b="1" dirty="0">
                <a:solidFill>
                  <a:schemeClr val="accent6">
                    <a:lumMod val="75000"/>
                  </a:schemeClr>
                </a:solidFill>
              </a:rPr>
              <a:t>critical lures</a:t>
            </a:r>
          </a:p>
          <a:p>
            <a:pPr lvl="1">
              <a:lnSpc>
                <a:spcPct val="150000"/>
              </a:lnSpc>
              <a:spcBef>
                <a:spcPts val="1500"/>
              </a:spcBef>
              <a:buClr>
                <a:schemeClr val="accent1"/>
              </a:buClr>
            </a:pPr>
            <a:endParaRPr lang="en-US" altLang="en-US" sz="800" dirty="0"/>
          </a:p>
          <a:p>
            <a:pPr lvl="1">
              <a:lnSpc>
                <a:spcPct val="150000"/>
              </a:lnSpc>
              <a:spcBef>
                <a:spcPts val="1500"/>
              </a:spcBef>
              <a:buClr>
                <a:schemeClr val="accent1"/>
              </a:buClr>
            </a:pPr>
            <a:r>
              <a:rPr lang="en-US" altLang="en-US" sz="3200" dirty="0"/>
              <a:t>Recognition of </a:t>
            </a:r>
            <a:r>
              <a:rPr lang="en-US" altLang="en-US" sz="3200" b="1" dirty="0">
                <a:solidFill>
                  <a:schemeClr val="accent1"/>
                </a:solidFill>
              </a:rPr>
              <a:t>presented</a:t>
            </a:r>
            <a:r>
              <a:rPr lang="en-US" altLang="en-US" sz="3200" dirty="0"/>
              <a:t> vs. </a:t>
            </a:r>
            <a:r>
              <a:rPr lang="en-US" altLang="en-US" sz="3200" b="1" dirty="0">
                <a:solidFill>
                  <a:schemeClr val="bg1">
                    <a:lumMod val="65000"/>
                  </a:schemeClr>
                </a:solidFill>
              </a:rPr>
              <a:t>unrelated</a:t>
            </a:r>
          </a:p>
          <a:p>
            <a:pPr lvl="1">
              <a:lnSpc>
                <a:spcPct val="150000"/>
              </a:lnSpc>
              <a:spcBef>
                <a:spcPts val="1500"/>
              </a:spcBef>
              <a:buClr>
                <a:schemeClr val="accent1"/>
              </a:buClr>
            </a:pPr>
            <a:endParaRPr lang="en-US" altLang="en-US" sz="800" dirty="0"/>
          </a:p>
          <a:p>
            <a:pPr lvl="1">
              <a:lnSpc>
                <a:spcPct val="150000"/>
              </a:lnSpc>
              <a:spcBef>
                <a:spcPts val="1500"/>
              </a:spcBef>
              <a:buClr>
                <a:schemeClr val="accent1"/>
              </a:buClr>
            </a:pPr>
            <a:r>
              <a:rPr lang="en-US" altLang="en-US" sz="3200" dirty="0"/>
              <a:t>Recognition of </a:t>
            </a:r>
            <a:r>
              <a:rPr lang="en-US" altLang="en-US" sz="3200" b="1" dirty="0">
                <a:solidFill>
                  <a:schemeClr val="accent6">
                    <a:lumMod val="75000"/>
                  </a:schemeClr>
                </a:solidFill>
              </a:rPr>
              <a:t>critical lure</a:t>
            </a:r>
            <a:r>
              <a:rPr lang="en-US" altLang="en-US" sz="32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altLang="en-US" sz="3200" dirty="0"/>
              <a:t>vs. </a:t>
            </a:r>
            <a:r>
              <a:rPr lang="en-US" altLang="en-US" sz="3200" b="1" dirty="0">
                <a:solidFill>
                  <a:schemeClr val="bg1">
                    <a:lumMod val="65000"/>
                  </a:schemeClr>
                </a:solidFill>
              </a:rPr>
              <a:t>unrelated</a:t>
            </a:r>
          </a:p>
        </p:txBody>
      </p:sp>
    </p:spTree>
    <p:extLst>
      <p:ext uri="{BB962C8B-B14F-4D97-AF65-F5344CB8AC3E}">
        <p14:creationId xmlns:p14="http://schemas.microsoft.com/office/powerpoint/2010/main" val="3257509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bldLvl="2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9842BA-019D-4C1C-89FD-5043B871B2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4" y="569067"/>
            <a:ext cx="7324162" cy="944941"/>
          </a:xfrm>
        </p:spPr>
        <p:txBody>
          <a:bodyPr>
            <a:normAutofit/>
          </a:bodyPr>
          <a:lstStyle/>
          <a:p>
            <a:r>
              <a:rPr lang="en-US" dirty="0"/>
              <a:t>INFERENTIAL STATS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DD4D92D-62E8-7B45-BB06-A958331D25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4" y="1713193"/>
            <a:ext cx="11125199" cy="4578750"/>
          </a:xfrm>
        </p:spPr>
        <p:txBody>
          <a:bodyPr>
            <a:normAutofit/>
          </a:bodyPr>
          <a:lstStyle/>
          <a:p>
            <a:pPr>
              <a:buClr>
                <a:schemeClr val="accent1"/>
              </a:buClr>
            </a:pPr>
            <a:r>
              <a:rPr lang="en-US" sz="3600" dirty="0"/>
              <a:t>One-way ANOVA results</a:t>
            </a:r>
          </a:p>
          <a:p>
            <a:pPr marL="919163" lvl="1" indent="-277813">
              <a:lnSpc>
                <a:spcPct val="150000"/>
              </a:lnSpc>
              <a:buClr>
                <a:schemeClr val="accent1"/>
              </a:buClr>
            </a:pPr>
            <a:r>
              <a:rPr lang="en-US" altLang="en-US" sz="3200" i="1" dirty="0"/>
              <a:t>F</a:t>
            </a:r>
            <a:r>
              <a:rPr lang="en-US" altLang="en-US" sz="3200" dirty="0"/>
              <a:t>(2,30) = 88.33, p &lt; .001</a:t>
            </a:r>
          </a:p>
          <a:p>
            <a:pPr lvl="1">
              <a:lnSpc>
                <a:spcPct val="150000"/>
              </a:lnSpc>
              <a:buClr>
                <a:schemeClr val="accent1"/>
              </a:buClr>
            </a:pPr>
            <a:endParaRPr lang="en-US" altLang="en-US" sz="3200" i="1" dirty="0"/>
          </a:p>
          <a:p>
            <a:pPr marL="349250" lvl="1" indent="-334963">
              <a:lnSpc>
                <a:spcPct val="150000"/>
              </a:lnSpc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sz="3600" dirty="0"/>
              <a:t>There is a significant difference between our conditions</a:t>
            </a:r>
          </a:p>
          <a:p>
            <a:pPr marL="860425" lvl="1" indent="-277813">
              <a:lnSpc>
                <a:spcPct val="150000"/>
              </a:lnSpc>
              <a:buClr>
                <a:schemeClr val="accent1"/>
              </a:buClr>
            </a:pPr>
            <a:r>
              <a:rPr lang="en-US" altLang="en-US" sz="3200" i="1" dirty="0">
                <a:solidFill>
                  <a:schemeClr val="accent1"/>
                </a:solidFill>
              </a:rPr>
              <a:t>Where?</a:t>
            </a:r>
            <a:endParaRPr lang="en-US" altLang="en-US" sz="3200" dirty="0">
              <a:solidFill>
                <a:schemeClr val="accent1"/>
              </a:solidFill>
            </a:endParaRPr>
          </a:p>
          <a:p>
            <a:pPr lvl="1">
              <a:lnSpc>
                <a:spcPct val="150000"/>
              </a:lnSpc>
              <a:buClr>
                <a:schemeClr val="accent1"/>
              </a:buClr>
            </a:pPr>
            <a:endParaRPr lang="en-US" alt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3205568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bldLvl="2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9842BA-019D-4C1C-89FD-5043B871B2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4" y="569067"/>
            <a:ext cx="7324162" cy="944941"/>
          </a:xfrm>
        </p:spPr>
        <p:txBody>
          <a:bodyPr>
            <a:normAutofit/>
          </a:bodyPr>
          <a:lstStyle/>
          <a:p>
            <a:r>
              <a:rPr lang="en-US" dirty="0"/>
              <a:t>INFERENTIAL STATS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FBC1E85B-9A2B-0846-B34D-21DA517A5A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7645" y="1278034"/>
            <a:ext cx="11125199" cy="5343992"/>
          </a:xfrm>
        </p:spPr>
        <p:txBody>
          <a:bodyPr>
            <a:normAutofit/>
          </a:bodyPr>
          <a:lstStyle/>
          <a:p>
            <a:pPr marL="466725" lvl="1" indent="-277813">
              <a:lnSpc>
                <a:spcPct val="150000"/>
              </a:lnSpc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altLang="en-US" sz="3200" dirty="0"/>
              <a:t>Run follow-up </a:t>
            </a:r>
            <a:r>
              <a:rPr lang="en-US" altLang="en-US" sz="3200" i="1" dirty="0"/>
              <a:t>t</a:t>
            </a:r>
            <a:r>
              <a:rPr lang="en-US" altLang="en-US" sz="3200" dirty="0"/>
              <a:t>-tests to compare: </a:t>
            </a:r>
          </a:p>
          <a:p>
            <a:pPr lvl="1">
              <a:lnSpc>
                <a:spcPct val="150000"/>
              </a:lnSpc>
              <a:buClr>
                <a:schemeClr val="accent1"/>
              </a:buClr>
            </a:pPr>
            <a:r>
              <a:rPr lang="en-US" altLang="en-US" sz="3200" dirty="0"/>
              <a:t>Recognition of </a:t>
            </a:r>
            <a:r>
              <a:rPr lang="en-US" altLang="en-US" sz="3200" b="1" dirty="0">
                <a:solidFill>
                  <a:schemeClr val="accent1"/>
                </a:solidFill>
              </a:rPr>
              <a:t>presented</a:t>
            </a:r>
            <a:r>
              <a:rPr lang="en-US" altLang="en-US" sz="3200" dirty="0"/>
              <a:t> vs. </a:t>
            </a:r>
            <a:r>
              <a:rPr lang="en-US" altLang="en-US" sz="3200" b="1" dirty="0">
                <a:solidFill>
                  <a:schemeClr val="accent6">
                    <a:lumMod val="75000"/>
                  </a:schemeClr>
                </a:solidFill>
              </a:rPr>
              <a:t>critical lures</a:t>
            </a:r>
          </a:p>
          <a:p>
            <a:pPr lvl="2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</a:pPr>
            <a:r>
              <a:rPr lang="en-US" altLang="en-US" sz="2600" b="1" i="1" dirty="0">
                <a:solidFill>
                  <a:schemeClr val="tx1"/>
                </a:solidFill>
              </a:rPr>
              <a:t>t</a:t>
            </a:r>
            <a:r>
              <a:rPr lang="en-US" altLang="en-US" sz="2600" b="1" dirty="0">
                <a:solidFill>
                  <a:schemeClr val="tx1"/>
                </a:solidFill>
              </a:rPr>
              <a:t>(15) = 1.13, p = .28</a:t>
            </a:r>
          </a:p>
          <a:p>
            <a:pPr lvl="1">
              <a:lnSpc>
                <a:spcPct val="150000"/>
              </a:lnSpc>
              <a:spcBef>
                <a:spcPts val="1500"/>
              </a:spcBef>
              <a:buClr>
                <a:schemeClr val="accent1"/>
              </a:buClr>
            </a:pPr>
            <a:r>
              <a:rPr lang="en-US" altLang="en-US" sz="3200" dirty="0"/>
              <a:t>Recognition of </a:t>
            </a:r>
            <a:r>
              <a:rPr lang="en-US" altLang="en-US" sz="3200" b="1" dirty="0">
                <a:solidFill>
                  <a:schemeClr val="accent1"/>
                </a:solidFill>
              </a:rPr>
              <a:t>presented</a:t>
            </a:r>
            <a:r>
              <a:rPr lang="en-US" altLang="en-US" sz="3200" dirty="0"/>
              <a:t> vs. </a:t>
            </a:r>
            <a:r>
              <a:rPr lang="en-US" altLang="en-US" sz="3200" b="1" dirty="0">
                <a:solidFill>
                  <a:schemeClr val="bg1">
                    <a:lumMod val="65000"/>
                  </a:schemeClr>
                </a:solidFill>
              </a:rPr>
              <a:t>unrelated</a:t>
            </a:r>
          </a:p>
          <a:p>
            <a:pPr lvl="2">
              <a:lnSpc>
                <a:spcPct val="100000"/>
              </a:lnSpc>
              <a:buClr>
                <a:schemeClr val="accent1"/>
              </a:buClr>
            </a:pPr>
            <a:r>
              <a:rPr lang="en-US" altLang="en-US" sz="2400" b="1" i="1" dirty="0">
                <a:solidFill>
                  <a:schemeClr val="tx1"/>
                </a:solidFill>
              </a:rPr>
              <a:t>t</a:t>
            </a:r>
            <a:r>
              <a:rPr lang="en-US" altLang="en-US" sz="2400" b="1" dirty="0">
                <a:solidFill>
                  <a:schemeClr val="tx1"/>
                </a:solidFill>
              </a:rPr>
              <a:t>(15) = 22.06, p &lt; .001</a:t>
            </a:r>
            <a:endParaRPr lang="en-US" altLang="en-US" sz="2400" b="1" dirty="0">
              <a:solidFill>
                <a:schemeClr val="bg1">
                  <a:lumMod val="65000"/>
                </a:schemeClr>
              </a:solidFill>
            </a:endParaRPr>
          </a:p>
          <a:p>
            <a:pPr lvl="1">
              <a:lnSpc>
                <a:spcPct val="150000"/>
              </a:lnSpc>
              <a:spcBef>
                <a:spcPts val="1500"/>
              </a:spcBef>
              <a:buClr>
                <a:schemeClr val="accent1"/>
              </a:buClr>
            </a:pPr>
            <a:r>
              <a:rPr lang="en-US" altLang="en-US" sz="3200" dirty="0"/>
              <a:t>Recognition of </a:t>
            </a:r>
            <a:r>
              <a:rPr lang="en-US" altLang="en-US" sz="3200" b="1" dirty="0">
                <a:solidFill>
                  <a:schemeClr val="accent6">
                    <a:lumMod val="75000"/>
                  </a:schemeClr>
                </a:solidFill>
              </a:rPr>
              <a:t>critical lure</a:t>
            </a:r>
            <a:r>
              <a:rPr lang="en-US" altLang="en-US" sz="32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altLang="en-US" sz="3200" dirty="0"/>
              <a:t>vs. </a:t>
            </a:r>
            <a:r>
              <a:rPr lang="en-US" altLang="en-US" sz="3200" b="1" dirty="0">
                <a:solidFill>
                  <a:schemeClr val="bg1">
                    <a:lumMod val="65000"/>
                  </a:schemeClr>
                </a:solidFill>
              </a:rPr>
              <a:t>unrelated</a:t>
            </a:r>
          </a:p>
          <a:p>
            <a:pPr marL="1152525" lvl="1" indent="-277813">
              <a:lnSpc>
                <a:spcPct val="100000"/>
              </a:lnSpc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altLang="en-US" sz="2400" b="1" i="1" dirty="0">
                <a:solidFill>
                  <a:schemeClr val="tx1"/>
                </a:solidFill>
              </a:rPr>
              <a:t>t</a:t>
            </a:r>
            <a:r>
              <a:rPr lang="en-US" altLang="en-US" sz="2400" b="1" dirty="0">
                <a:solidFill>
                  <a:schemeClr val="tx1"/>
                </a:solidFill>
              </a:rPr>
              <a:t>(15) = 10.20, p &lt; .001</a:t>
            </a:r>
          </a:p>
        </p:txBody>
      </p:sp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89E2EFE0-DDBF-964F-AED1-E0DCD76D5513}"/>
              </a:ext>
            </a:extLst>
          </p:cNvPr>
          <p:cNvSpPr/>
          <p:nvPr/>
        </p:nvSpPr>
        <p:spPr>
          <a:xfrm>
            <a:off x="8421329" y="3529701"/>
            <a:ext cx="3539613" cy="84065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/>
              <a:t>What does this mean?</a:t>
            </a:r>
          </a:p>
        </p:txBody>
      </p:sp>
    </p:spTree>
    <p:extLst>
      <p:ext uri="{BB962C8B-B14F-4D97-AF65-F5344CB8AC3E}">
        <p14:creationId xmlns:p14="http://schemas.microsoft.com/office/powerpoint/2010/main" val="2840118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uiExpand="1" build="p" bldLvl="2"/>
      <p:bldP spid="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9842BA-019D-4C1C-89FD-5043B871B2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3" y="569067"/>
            <a:ext cx="10349693" cy="944941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GRAPH OF RESULTS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A591EE94-240D-D64D-8CC6-BEE5F1FE9A47}"/>
              </a:ext>
            </a:extLst>
          </p:cNvPr>
          <p:cNvGraphicFramePr>
            <a:graphicFrameLocks/>
          </p:cNvGraphicFramePr>
          <p:nvPr/>
        </p:nvGraphicFramePr>
        <p:xfrm>
          <a:off x="1125792" y="1508932"/>
          <a:ext cx="9021098" cy="46263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F93568BD-0526-7F49-BDCD-B39775BDDFD8}"/>
              </a:ext>
            </a:extLst>
          </p:cNvPr>
          <p:cNvSpPr/>
          <p:nvPr/>
        </p:nvSpPr>
        <p:spPr>
          <a:xfrm>
            <a:off x="6622026" y="1386912"/>
            <a:ext cx="5569974" cy="24352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33363" indent="-219075" algn="ctr">
              <a:buFont typeface="Arial" panose="020B0604020202020204" pitchFamily="34" charset="0"/>
              <a:buChar char="•"/>
            </a:pPr>
            <a:r>
              <a:rPr lang="en-US" sz="2400" dirty="0"/>
              <a:t>Presented items and critical lures were recognized at a higher rate than unrelated items (</a:t>
            </a:r>
            <a:r>
              <a:rPr lang="en-US" sz="2400" i="1" dirty="0"/>
              <a:t>p </a:t>
            </a:r>
            <a:r>
              <a:rPr lang="en-US" sz="2400" dirty="0"/>
              <a:t>&lt; .001)</a:t>
            </a:r>
          </a:p>
          <a:p>
            <a:pPr marL="233363" indent="-219075" algn="ctr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33363" indent="-219075" algn="ctr">
              <a:buFont typeface="Arial" panose="020B0604020202020204" pitchFamily="34" charset="0"/>
              <a:buChar char="•"/>
            </a:pPr>
            <a:r>
              <a:rPr lang="en-US" sz="2400" dirty="0"/>
              <a:t>Presented items and critical lures were recognized </a:t>
            </a:r>
            <a:r>
              <a:rPr lang="en-US" sz="2400" u="sng" dirty="0"/>
              <a:t>at a similar rate</a:t>
            </a:r>
            <a:r>
              <a:rPr lang="en-US" sz="2400" dirty="0"/>
              <a:t> (</a:t>
            </a:r>
            <a:r>
              <a:rPr lang="en-US" sz="2400" i="1" dirty="0"/>
              <a:t>p </a:t>
            </a:r>
            <a:r>
              <a:rPr lang="en-US" sz="2400" dirty="0"/>
              <a:t>= .28)</a:t>
            </a:r>
            <a:endParaRPr lang="en-US" sz="2400" u="sng" dirty="0"/>
          </a:p>
        </p:txBody>
      </p:sp>
    </p:spTree>
    <p:extLst>
      <p:ext uri="{BB962C8B-B14F-4D97-AF65-F5344CB8AC3E}">
        <p14:creationId xmlns:p14="http://schemas.microsoft.com/office/powerpoint/2010/main" val="3903365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>
            <a:extLst>
              <a:ext uri="{FF2B5EF4-FFF2-40B4-BE49-F238E27FC236}">
                <a16:creationId xmlns:a16="http://schemas.microsoft.com/office/drawing/2014/main" id="{B9FC6610-A5F8-45EA-B7D4-AFDF75D208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784011" y="1189205"/>
            <a:ext cx="407988" cy="819151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E9AB7A3-4EBC-40F6-99B4-4B1FE7F9DD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73855" y="1257301"/>
            <a:ext cx="0" cy="5600700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1B3565AA-1895-4FD0-9529-A2A83E3BE5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F70DF28-2A35-467B-9F15-7FF529588F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8913" y="1143295"/>
            <a:ext cx="9566385" cy="2412706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en-US" sz="8000" dirty="0">
                <a:solidFill>
                  <a:srgbClr val="FFFFFF"/>
                </a:solidFill>
              </a:rPr>
              <a:t>Theories of FALSE MEMORY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6B8FA5-61B2-43A8-9C12-501DE7759F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88913" y="5537925"/>
            <a:ext cx="7034363" cy="70635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>
              <a:lnSpc>
                <a:spcPct val="114000"/>
              </a:lnSpc>
              <a:spcAft>
                <a:spcPts val="600"/>
              </a:spcAft>
            </a:pPr>
            <a:r>
              <a:rPr lang="en-US" sz="3200" dirty="0">
                <a:solidFill>
                  <a:srgbClr val="FFFFFF"/>
                </a:solidFill>
              </a:rPr>
              <a:t>Why does this happen?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89133355-FE8F-47A7-A957-C58816B837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34439" y="1257301"/>
            <a:ext cx="0" cy="5600700"/>
          </a:xfrm>
          <a:prstGeom prst="line">
            <a:avLst/>
          </a:prstGeom>
          <a:ln w="254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Freeform 6">
            <a:extLst>
              <a:ext uri="{FF2B5EF4-FFF2-40B4-BE49-F238E27FC236}">
                <a16:creationId xmlns:a16="http://schemas.microsoft.com/office/drawing/2014/main" id="{7C5B7311-152E-4409-94FA-12DB03D5C7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784011" y="1143294"/>
            <a:ext cx="407988" cy="819151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5360835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9842BA-019D-4C1C-89FD-5043B871B2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7154" y="569066"/>
            <a:ext cx="5702296" cy="944941"/>
          </a:xfrm>
        </p:spPr>
        <p:txBody>
          <a:bodyPr>
            <a:normAutofit/>
          </a:bodyPr>
          <a:lstStyle/>
          <a:p>
            <a:r>
              <a:rPr lang="en-US" dirty="0"/>
              <a:t>DRM PARADIGM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DD4D92D-62E8-7B45-BB06-A958331D25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4" y="2253013"/>
            <a:ext cx="11125199" cy="3938307"/>
          </a:xfrm>
        </p:spPr>
        <p:txBody>
          <a:bodyPr>
            <a:normAutofit/>
          </a:bodyPr>
          <a:lstStyle/>
          <a:p>
            <a:pPr>
              <a:buClr>
                <a:schemeClr val="accent1"/>
              </a:buClr>
            </a:pPr>
            <a:r>
              <a:rPr lang="en-US" altLang="en-US" sz="4000" dirty="0"/>
              <a:t>Participants usually report strong feelings of remembering the critical lures. Why?</a:t>
            </a:r>
          </a:p>
          <a:p>
            <a:pPr marL="0" indent="0">
              <a:buClr>
                <a:schemeClr val="accent1"/>
              </a:buClr>
              <a:buNone/>
            </a:pPr>
            <a:endParaRPr lang="en-US" altLang="en-US" sz="4000" dirty="0"/>
          </a:p>
          <a:p>
            <a:pPr>
              <a:buClr>
                <a:schemeClr val="accent1"/>
              </a:buClr>
            </a:pPr>
            <a:r>
              <a:rPr lang="en-US" altLang="en-US" sz="4000" b="1" dirty="0">
                <a:solidFill>
                  <a:schemeClr val="accent1"/>
                </a:solidFill>
              </a:rPr>
              <a:t>Spreading associative response</a:t>
            </a:r>
            <a:r>
              <a:rPr lang="en-US" altLang="en-US" sz="4000" dirty="0"/>
              <a:t>: Associated words spontaneously activated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B5E00C3-E130-9E45-B9F2-75A6E296BCAB}"/>
              </a:ext>
            </a:extLst>
          </p:cNvPr>
          <p:cNvSpPr txBox="1"/>
          <p:nvPr/>
        </p:nvSpPr>
        <p:spPr>
          <a:xfrm>
            <a:off x="762004" y="1221620"/>
            <a:ext cx="527259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Roediger &amp; McDermott (1995)</a:t>
            </a:r>
          </a:p>
        </p:txBody>
      </p:sp>
    </p:spTree>
    <p:extLst>
      <p:ext uri="{BB962C8B-B14F-4D97-AF65-F5344CB8AC3E}">
        <p14:creationId xmlns:p14="http://schemas.microsoft.com/office/powerpoint/2010/main" val="4217565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498" y="389197"/>
            <a:ext cx="10009322" cy="1532593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Spreading Activation</a:t>
            </a:r>
            <a:br>
              <a:rPr lang="en-US" dirty="0"/>
            </a:br>
            <a:r>
              <a:rPr lang="en-US" sz="3300" dirty="0"/>
              <a:t>Collins &amp; Loftus (1975)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A0A749A5-76CA-BD41-A0EC-DE53516FE6D3}"/>
              </a:ext>
            </a:extLst>
          </p:cNvPr>
          <p:cNvSpPr/>
          <p:nvPr/>
        </p:nvSpPr>
        <p:spPr>
          <a:xfrm>
            <a:off x="4558349" y="3830696"/>
            <a:ext cx="1371600" cy="76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Sleep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92C622F2-F149-DC41-A2B3-33AB5B8BD23D}"/>
              </a:ext>
            </a:extLst>
          </p:cNvPr>
          <p:cNvSpPr/>
          <p:nvPr/>
        </p:nvSpPr>
        <p:spPr>
          <a:xfrm>
            <a:off x="5270565" y="2050170"/>
            <a:ext cx="1447800" cy="599346"/>
          </a:xfrm>
          <a:prstGeom prst="ellipse">
            <a:avLst/>
          </a:prstGeom>
          <a:solidFill>
            <a:srgbClr val="FFE3B7"/>
          </a:solidFill>
          <a:ln>
            <a:solidFill>
              <a:srgbClr val="F4D6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Rest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AF109612-8869-6F48-8F11-22CA402CE738}"/>
              </a:ext>
            </a:extLst>
          </p:cNvPr>
          <p:cNvSpPr/>
          <p:nvPr/>
        </p:nvSpPr>
        <p:spPr>
          <a:xfrm>
            <a:off x="2376319" y="3525896"/>
            <a:ext cx="1295400" cy="685800"/>
          </a:xfrm>
          <a:prstGeom prst="ellipse">
            <a:avLst/>
          </a:prstGeom>
          <a:solidFill>
            <a:srgbClr val="FFE3B7"/>
          </a:solidFill>
          <a:ln>
            <a:solidFill>
              <a:srgbClr val="F4D6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Nap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01D6E908-6C23-6744-A613-8D43D38E916F}"/>
              </a:ext>
            </a:extLst>
          </p:cNvPr>
          <p:cNvSpPr/>
          <p:nvPr/>
        </p:nvSpPr>
        <p:spPr>
          <a:xfrm>
            <a:off x="7121286" y="4574894"/>
            <a:ext cx="1548878" cy="647940"/>
          </a:xfrm>
          <a:prstGeom prst="ellipse">
            <a:avLst/>
          </a:prstGeom>
          <a:solidFill>
            <a:srgbClr val="FFE3B7"/>
          </a:solidFill>
          <a:ln>
            <a:solidFill>
              <a:srgbClr val="F4D6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Dream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50EECF4-4EAC-7A4E-A179-D134A9DB8EB1}"/>
              </a:ext>
            </a:extLst>
          </p:cNvPr>
          <p:cNvSpPr/>
          <p:nvPr/>
        </p:nvSpPr>
        <p:spPr>
          <a:xfrm>
            <a:off x="6242379" y="5207480"/>
            <a:ext cx="1181158" cy="609599"/>
          </a:xfrm>
          <a:prstGeom prst="ellipse">
            <a:avLst/>
          </a:prstGeom>
          <a:solidFill>
            <a:srgbClr val="FFE3B7"/>
          </a:solidFill>
          <a:ln>
            <a:solidFill>
              <a:srgbClr val="F4D6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Wake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5FAD141-55E4-7043-8AEE-CA76C0715680}"/>
              </a:ext>
            </a:extLst>
          </p:cNvPr>
          <p:cNvSpPr/>
          <p:nvPr/>
        </p:nvSpPr>
        <p:spPr>
          <a:xfrm>
            <a:off x="6876841" y="2610651"/>
            <a:ext cx="1378649" cy="696942"/>
          </a:xfrm>
          <a:prstGeom prst="ellipse">
            <a:avLst/>
          </a:prstGeom>
          <a:solidFill>
            <a:srgbClr val="FFE3B7"/>
          </a:solidFill>
          <a:ln>
            <a:solidFill>
              <a:srgbClr val="F4D6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Awake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A21BFD29-C397-824A-9EAC-A771BC1CD861}"/>
              </a:ext>
            </a:extLst>
          </p:cNvPr>
          <p:cNvCxnSpPr>
            <a:cxnSpLocks/>
            <a:stCxn id="7" idx="6"/>
          </p:cNvCxnSpPr>
          <p:nvPr/>
        </p:nvCxnSpPr>
        <p:spPr>
          <a:xfrm>
            <a:off x="3671719" y="3868796"/>
            <a:ext cx="855298" cy="34815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00239FA7-96F0-7C47-ABB6-67627A021794}"/>
              </a:ext>
            </a:extLst>
          </p:cNvPr>
          <p:cNvCxnSpPr>
            <a:cxnSpLocks/>
            <a:stCxn id="40" idx="5"/>
            <a:endCxn id="5" idx="1"/>
          </p:cNvCxnSpPr>
          <p:nvPr/>
        </p:nvCxnSpPr>
        <p:spPr>
          <a:xfrm>
            <a:off x="3711194" y="3165847"/>
            <a:ext cx="1048021" cy="77644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7A44CCDB-C3A4-604D-8F87-3C621A8092D8}"/>
              </a:ext>
            </a:extLst>
          </p:cNvPr>
          <p:cNvCxnSpPr>
            <a:cxnSpLocks/>
            <a:endCxn id="8" idx="2"/>
          </p:cNvCxnSpPr>
          <p:nvPr/>
        </p:nvCxnSpPr>
        <p:spPr>
          <a:xfrm>
            <a:off x="5861774" y="4377369"/>
            <a:ext cx="1259512" cy="52149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6501AA8F-5EE2-834E-98B5-4B95A1A64E60}"/>
              </a:ext>
            </a:extLst>
          </p:cNvPr>
          <p:cNvCxnSpPr>
            <a:cxnSpLocks/>
            <a:stCxn id="5" idx="7"/>
            <a:endCxn id="6" idx="4"/>
          </p:cNvCxnSpPr>
          <p:nvPr/>
        </p:nvCxnSpPr>
        <p:spPr>
          <a:xfrm flipV="1">
            <a:off x="5729083" y="2649516"/>
            <a:ext cx="265382" cy="129277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605416F7-90F7-F241-8C72-16C75D2671BC}"/>
              </a:ext>
            </a:extLst>
          </p:cNvPr>
          <p:cNvCxnSpPr>
            <a:cxnSpLocks/>
            <a:stCxn id="12" idx="3"/>
          </p:cNvCxnSpPr>
          <p:nvPr/>
        </p:nvCxnSpPr>
        <p:spPr>
          <a:xfrm flipH="1">
            <a:off x="5850790" y="3205528"/>
            <a:ext cx="1227949" cy="81060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Oval 34">
            <a:extLst>
              <a:ext uri="{FF2B5EF4-FFF2-40B4-BE49-F238E27FC236}">
                <a16:creationId xmlns:a16="http://schemas.microsoft.com/office/drawing/2014/main" id="{9D29D6C4-4540-8C48-8EE6-5A24E4CE704A}"/>
              </a:ext>
            </a:extLst>
          </p:cNvPr>
          <p:cNvSpPr/>
          <p:nvPr/>
        </p:nvSpPr>
        <p:spPr>
          <a:xfrm>
            <a:off x="7393923" y="3439170"/>
            <a:ext cx="1723133" cy="727565"/>
          </a:xfrm>
          <a:prstGeom prst="ellipse">
            <a:avLst/>
          </a:prstGeom>
          <a:solidFill>
            <a:srgbClr val="FFE3B7"/>
          </a:solidFill>
          <a:ln>
            <a:solidFill>
              <a:srgbClr val="F4D6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Tired</a:t>
            </a: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D425FF09-AB21-4F42-8573-FDD1B1E9C18A}"/>
              </a:ext>
            </a:extLst>
          </p:cNvPr>
          <p:cNvCxnSpPr>
            <a:cxnSpLocks/>
            <a:stCxn id="35" idx="2"/>
          </p:cNvCxnSpPr>
          <p:nvPr/>
        </p:nvCxnSpPr>
        <p:spPr>
          <a:xfrm flipH="1">
            <a:off x="5953095" y="3802953"/>
            <a:ext cx="1440828" cy="3347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Oval 33">
            <a:extLst>
              <a:ext uri="{FF2B5EF4-FFF2-40B4-BE49-F238E27FC236}">
                <a16:creationId xmlns:a16="http://schemas.microsoft.com/office/drawing/2014/main" id="{7C6A02E2-E27C-5347-9196-6ED2693F9117}"/>
              </a:ext>
            </a:extLst>
          </p:cNvPr>
          <p:cNvSpPr/>
          <p:nvPr/>
        </p:nvSpPr>
        <p:spPr>
          <a:xfrm>
            <a:off x="2616342" y="4521680"/>
            <a:ext cx="1295400" cy="685800"/>
          </a:xfrm>
          <a:prstGeom prst="ellipse">
            <a:avLst/>
          </a:prstGeom>
          <a:solidFill>
            <a:srgbClr val="FFE3B7"/>
          </a:solidFill>
          <a:ln>
            <a:solidFill>
              <a:srgbClr val="F4D6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Peace</a:t>
            </a: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54DDED6F-67DF-D944-9922-B00B71379316}"/>
              </a:ext>
            </a:extLst>
          </p:cNvPr>
          <p:cNvSpPr/>
          <p:nvPr/>
        </p:nvSpPr>
        <p:spPr>
          <a:xfrm>
            <a:off x="3818857" y="2090194"/>
            <a:ext cx="1295400" cy="685800"/>
          </a:xfrm>
          <a:prstGeom prst="ellipse">
            <a:avLst/>
          </a:prstGeom>
          <a:solidFill>
            <a:srgbClr val="FFE3B7"/>
          </a:solidFill>
          <a:ln>
            <a:solidFill>
              <a:srgbClr val="F4D6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Snore</a:t>
            </a: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DBC1298B-C5D8-1C41-9161-7C4387AF1258}"/>
              </a:ext>
            </a:extLst>
          </p:cNvPr>
          <p:cNvSpPr/>
          <p:nvPr/>
        </p:nvSpPr>
        <p:spPr>
          <a:xfrm>
            <a:off x="3495249" y="5210055"/>
            <a:ext cx="1295400" cy="685800"/>
          </a:xfrm>
          <a:prstGeom prst="ellipse">
            <a:avLst/>
          </a:prstGeom>
          <a:solidFill>
            <a:srgbClr val="FFE3B7"/>
          </a:solidFill>
          <a:ln>
            <a:solidFill>
              <a:srgbClr val="F4D6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Slumber</a:t>
            </a: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A8E3A92D-D2CB-F24B-8693-F09EFEBFE228}"/>
              </a:ext>
            </a:extLst>
          </p:cNvPr>
          <p:cNvSpPr/>
          <p:nvPr/>
        </p:nvSpPr>
        <p:spPr>
          <a:xfrm>
            <a:off x="4790649" y="5546270"/>
            <a:ext cx="1295400" cy="685800"/>
          </a:xfrm>
          <a:prstGeom prst="ellipse">
            <a:avLst/>
          </a:prstGeom>
          <a:solidFill>
            <a:srgbClr val="FFE3B7"/>
          </a:solidFill>
          <a:ln>
            <a:solidFill>
              <a:srgbClr val="F4D6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Doze</a:t>
            </a: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1D6EED11-63CB-F644-84BC-B13D740745CE}"/>
              </a:ext>
            </a:extLst>
          </p:cNvPr>
          <p:cNvSpPr/>
          <p:nvPr/>
        </p:nvSpPr>
        <p:spPr>
          <a:xfrm>
            <a:off x="2605501" y="2580480"/>
            <a:ext cx="1295400" cy="685800"/>
          </a:xfrm>
          <a:prstGeom prst="ellipse">
            <a:avLst/>
          </a:prstGeom>
          <a:solidFill>
            <a:srgbClr val="FFE3B7"/>
          </a:solidFill>
          <a:ln>
            <a:solidFill>
              <a:srgbClr val="F4D6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Blanket</a:t>
            </a:r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76087CB0-8C84-254C-BABA-062F7F207467}"/>
              </a:ext>
            </a:extLst>
          </p:cNvPr>
          <p:cNvCxnSpPr>
            <a:cxnSpLocks/>
            <a:endCxn id="10" idx="0"/>
          </p:cNvCxnSpPr>
          <p:nvPr/>
        </p:nvCxnSpPr>
        <p:spPr>
          <a:xfrm>
            <a:off x="5646710" y="4484937"/>
            <a:ext cx="1186248" cy="72254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A7D39833-83C0-BB4F-881B-1883EFBC6145}"/>
              </a:ext>
            </a:extLst>
          </p:cNvPr>
          <p:cNvCxnSpPr>
            <a:cxnSpLocks/>
            <a:endCxn id="39" idx="0"/>
          </p:cNvCxnSpPr>
          <p:nvPr/>
        </p:nvCxnSpPr>
        <p:spPr>
          <a:xfrm>
            <a:off x="5315853" y="4592505"/>
            <a:ext cx="122496" cy="95376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DDA9F636-F02A-F343-A15D-171F6D1C3BB9}"/>
              </a:ext>
            </a:extLst>
          </p:cNvPr>
          <p:cNvCxnSpPr>
            <a:cxnSpLocks/>
          </p:cNvCxnSpPr>
          <p:nvPr/>
        </p:nvCxnSpPr>
        <p:spPr>
          <a:xfrm flipV="1">
            <a:off x="4414627" y="4574895"/>
            <a:ext cx="647195" cy="7207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A95DFF2B-E918-454D-BCFA-AB271017B90F}"/>
              </a:ext>
            </a:extLst>
          </p:cNvPr>
          <p:cNvCxnSpPr>
            <a:cxnSpLocks/>
            <a:stCxn id="34" idx="6"/>
            <a:endCxn id="5" idx="3"/>
          </p:cNvCxnSpPr>
          <p:nvPr/>
        </p:nvCxnSpPr>
        <p:spPr>
          <a:xfrm flipV="1">
            <a:off x="3911742" y="4481104"/>
            <a:ext cx="847473" cy="38347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01563A3C-FA64-5349-AE94-41A2C7E391A2}"/>
              </a:ext>
            </a:extLst>
          </p:cNvPr>
          <p:cNvCxnSpPr>
            <a:cxnSpLocks/>
            <a:endCxn id="5" idx="0"/>
          </p:cNvCxnSpPr>
          <p:nvPr/>
        </p:nvCxnSpPr>
        <p:spPr>
          <a:xfrm>
            <a:off x="4547184" y="2755135"/>
            <a:ext cx="696965" cy="107556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ounded Rectangle 25">
            <a:extLst>
              <a:ext uri="{FF2B5EF4-FFF2-40B4-BE49-F238E27FC236}">
                <a16:creationId xmlns:a16="http://schemas.microsoft.com/office/drawing/2014/main" id="{C7587C80-62A4-5344-AAF8-921FD0D711E4}"/>
              </a:ext>
            </a:extLst>
          </p:cNvPr>
          <p:cNvSpPr/>
          <p:nvPr/>
        </p:nvSpPr>
        <p:spPr>
          <a:xfrm>
            <a:off x="8255489" y="2050169"/>
            <a:ext cx="3539613" cy="232719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/>
              <a:t>**SLEEP WAS ACTIVATED**</a:t>
            </a:r>
          </a:p>
          <a:p>
            <a:pPr algn="ctr"/>
            <a:endParaRPr lang="en-US" sz="2600" dirty="0"/>
          </a:p>
          <a:p>
            <a:pPr algn="ctr"/>
            <a:r>
              <a:rPr lang="en-US" sz="2600" dirty="0"/>
              <a:t>Did I see it or just think about it?</a:t>
            </a:r>
          </a:p>
        </p:txBody>
      </p:sp>
    </p:spTree>
    <p:extLst>
      <p:ext uri="{BB962C8B-B14F-4D97-AF65-F5344CB8AC3E}">
        <p14:creationId xmlns:p14="http://schemas.microsoft.com/office/powerpoint/2010/main" val="351636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10" grpId="0" animBg="1"/>
      <p:bldP spid="12" grpId="0" animBg="1"/>
      <p:bldP spid="35" grpId="0" animBg="1"/>
      <p:bldP spid="34" grpId="0" animBg="1"/>
      <p:bldP spid="37" grpId="0" animBg="1"/>
      <p:bldP spid="38" grpId="0" animBg="1"/>
      <p:bldP spid="39" grpId="0" animBg="1"/>
      <p:bldP spid="40" grpId="0" animBg="1"/>
      <p:bldP spid="2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9842BA-019D-4C1C-89FD-5043B871B2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3" y="569067"/>
            <a:ext cx="5333998" cy="944941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Studied Lists: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8239CD-6D96-4105-BA17-A76B5360DA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2" y="1768842"/>
            <a:ext cx="11125199" cy="371755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Thread, Pin, Eye, Sewing, Sharp, Point, Prick, Thimble, Haystack, Thorn, Hurt, Injection, Syringe</a:t>
            </a:r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r>
              <a:rPr lang="en-US" sz="4000" u="sng" dirty="0"/>
              <a:t>Critical lure </a:t>
            </a:r>
            <a:r>
              <a:rPr lang="en-US" sz="2400" u="sng" dirty="0"/>
              <a:t>(not presented but related)</a:t>
            </a:r>
            <a:r>
              <a:rPr lang="en-US" sz="4000" dirty="0"/>
              <a:t>: </a:t>
            </a:r>
            <a:r>
              <a:rPr lang="en-US" sz="4000" b="1" i="1" dirty="0">
                <a:solidFill>
                  <a:schemeClr val="accent1"/>
                </a:solidFill>
              </a:rPr>
              <a:t>Needle</a:t>
            </a:r>
            <a:endParaRPr lang="en-US" sz="4000" i="1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45212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9842BA-019D-4C1C-89FD-5043B871B2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9669" y="525841"/>
            <a:ext cx="7018769" cy="944941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What does this mean?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DD4D92D-62E8-7B45-BB06-A958331D25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6916" y="1854807"/>
            <a:ext cx="11135035" cy="3938307"/>
          </a:xfrm>
        </p:spPr>
        <p:txBody>
          <a:bodyPr>
            <a:normAutofit/>
          </a:bodyPr>
          <a:lstStyle/>
          <a:p>
            <a:pPr>
              <a:buClr>
                <a:schemeClr val="accent1"/>
              </a:buClr>
            </a:pPr>
            <a:r>
              <a:rPr lang="en-US" altLang="en-US" sz="4000" dirty="0"/>
              <a:t>Related information also activated </a:t>
            </a:r>
          </a:p>
          <a:p>
            <a:pPr>
              <a:buClr>
                <a:schemeClr val="accent1"/>
              </a:buClr>
            </a:pPr>
            <a:r>
              <a:rPr lang="en-US" altLang="en-US" sz="3800" dirty="0"/>
              <a:t>Can lead to incorrect </a:t>
            </a:r>
            <a:r>
              <a:rPr lang="en-US" altLang="en-US" sz="3800" i="1" dirty="0"/>
              <a:t>source memory </a:t>
            </a:r>
            <a:r>
              <a:rPr lang="en-US" altLang="en-US" sz="3800" dirty="0"/>
              <a:t>judgments</a:t>
            </a:r>
            <a:endParaRPr lang="en-US" altLang="en-US" sz="3800" i="1" dirty="0"/>
          </a:p>
          <a:p>
            <a:pPr marL="0" indent="0">
              <a:buClr>
                <a:schemeClr val="accent1"/>
              </a:buClr>
              <a:buNone/>
            </a:pPr>
            <a:endParaRPr lang="en-US" altLang="en-US" sz="4000" dirty="0"/>
          </a:p>
          <a:p>
            <a:pPr>
              <a:buClr>
                <a:schemeClr val="accent1"/>
              </a:buClr>
            </a:pPr>
            <a:r>
              <a:rPr lang="en-US" altLang="en-US" sz="3600" b="1" dirty="0">
                <a:solidFill>
                  <a:schemeClr val="accent1"/>
                </a:solidFill>
              </a:rPr>
              <a:t>We can have memories for things that didn’t happen</a:t>
            </a:r>
            <a:endParaRPr lang="en-US" altLang="en-US" sz="3600" dirty="0"/>
          </a:p>
          <a:p>
            <a:pPr lvl="1">
              <a:buClr>
                <a:schemeClr val="accent1"/>
              </a:buClr>
            </a:pPr>
            <a:endParaRPr lang="en-US" altLang="en-US" sz="3800" dirty="0"/>
          </a:p>
        </p:txBody>
      </p:sp>
    </p:spTree>
    <p:extLst>
      <p:ext uri="{BB962C8B-B14F-4D97-AF65-F5344CB8AC3E}">
        <p14:creationId xmlns:p14="http://schemas.microsoft.com/office/powerpoint/2010/main" val="1408739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9842BA-019D-4C1C-89FD-5043B871B2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3" y="569067"/>
            <a:ext cx="10117011" cy="944941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Real-world Implications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DD4D92D-62E8-7B45-BB06-A958331D25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4" y="2253014"/>
            <a:ext cx="11125199" cy="3678864"/>
          </a:xfrm>
        </p:spPr>
        <p:txBody>
          <a:bodyPr>
            <a:normAutofit lnSpcReduction="10000"/>
          </a:bodyPr>
          <a:lstStyle/>
          <a:p>
            <a:pPr>
              <a:buClr>
                <a:schemeClr val="accent1"/>
              </a:buClr>
            </a:pPr>
            <a:r>
              <a:rPr lang="en-US" altLang="en-US" sz="4000" dirty="0"/>
              <a:t>Eyewitness memory</a:t>
            </a:r>
          </a:p>
          <a:p>
            <a:pPr marL="0" indent="0">
              <a:buClr>
                <a:schemeClr val="accent1"/>
              </a:buClr>
              <a:buNone/>
            </a:pPr>
            <a:endParaRPr lang="en-US" altLang="en-US" sz="4000" dirty="0"/>
          </a:p>
          <a:p>
            <a:pPr>
              <a:buClr>
                <a:schemeClr val="accent1"/>
              </a:buClr>
            </a:pPr>
            <a:r>
              <a:rPr lang="en-US" altLang="en-US" sz="4000" dirty="0"/>
              <a:t>Memory confusions</a:t>
            </a:r>
          </a:p>
          <a:p>
            <a:pPr>
              <a:buClr>
                <a:schemeClr val="accent1"/>
              </a:buClr>
            </a:pPr>
            <a:endParaRPr lang="en-US" altLang="en-US" sz="4000" dirty="0"/>
          </a:p>
          <a:p>
            <a:pPr>
              <a:buClr>
                <a:schemeClr val="accent1"/>
              </a:buClr>
            </a:pPr>
            <a:r>
              <a:rPr lang="en-US" altLang="en-US" sz="4000" dirty="0"/>
              <a:t>Memory distortions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B5E00C3-E130-9E45-B9F2-75A6E296BCAB}"/>
              </a:ext>
            </a:extLst>
          </p:cNvPr>
          <p:cNvSpPr txBox="1"/>
          <p:nvPr/>
        </p:nvSpPr>
        <p:spPr>
          <a:xfrm>
            <a:off x="762004" y="1221620"/>
            <a:ext cx="71497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What do these results mean for memory?</a:t>
            </a:r>
          </a:p>
        </p:txBody>
      </p:sp>
    </p:spTree>
    <p:extLst>
      <p:ext uri="{BB962C8B-B14F-4D97-AF65-F5344CB8AC3E}">
        <p14:creationId xmlns:p14="http://schemas.microsoft.com/office/powerpoint/2010/main" val="6599334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9842BA-019D-4C1C-89FD-5043B871B2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2" y="569067"/>
            <a:ext cx="8381997" cy="944941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Experiment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8239CD-6D96-4105-BA17-A76B5360DA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2" y="1768842"/>
            <a:ext cx="11429998" cy="4233752"/>
          </a:xfrm>
        </p:spPr>
        <p:txBody>
          <a:bodyPr>
            <a:normAutofit/>
          </a:bodyPr>
          <a:lstStyle/>
          <a:p>
            <a:r>
              <a:rPr lang="en-US" sz="4000" dirty="0"/>
              <a:t>Studied 6 DRM lists </a:t>
            </a:r>
            <a:r>
              <a:rPr lang="en-US" sz="3200" dirty="0"/>
              <a:t>(12 words each related to a critical lure)</a:t>
            </a:r>
          </a:p>
          <a:p>
            <a:r>
              <a:rPr lang="en-US" sz="4000" dirty="0"/>
              <a:t>Recognition test</a:t>
            </a:r>
          </a:p>
          <a:p>
            <a:pPr lvl="1"/>
            <a:r>
              <a:rPr lang="en-US" sz="3800" dirty="0">
                <a:solidFill>
                  <a:schemeClr val="accent1">
                    <a:lumMod val="75000"/>
                  </a:schemeClr>
                </a:solidFill>
              </a:rPr>
              <a:t>Studied items</a:t>
            </a:r>
          </a:p>
          <a:p>
            <a:pPr lvl="1"/>
            <a:r>
              <a:rPr lang="en-US" sz="3800" dirty="0">
                <a:solidFill>
                  <a:schemeClr val="accent6">
                    <a:lumMod val="75000"/>
                  </a:schemeClr>
                </a:solidFill>
              </a:rPr>
              <a:t>Critical lures (non-presented)</a:t>
            </a:r>
          </a:p>
          <a:p>
            <a:pPr lvl="1"/>
            <a:r>
              <a:rPr lang="en-US" sz="3800" dirty="0">
                <a:solidFill>
                  <a:schemeClr val="bg1">
                    <a:lumMod val="50000"/>
                  </a:schemeClr>
                </a:solidFill>
              </a:rPr>
              <a:t>Non-studied, unrelated words</a:t>
            </a:r>
          </a:p>
          <a:p>
            <a:pPr marL="0" indent="0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269762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9842BA-019D-4C1C-89FD-5043B871B2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3" y="569067"/>
            <a:ext cx="8508997" cy="944941"/>
          </a:xfrm>
        </p:spPr>
        <p:txBody>
          <a:bodyPr>
            <a:normAutofit/>
          </a:bodyPr>
          <a:lstStyle/>
          <a:p>
            <a:r>
              <a:rPr lang="en-US" dirty="0"/>
              <a:t>EXPERIMENTAL DESIGN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925DD58-0A7D-B248-B14F-7600DB8CD7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3" y="1430594"/>
            <a:ext cx="11125199" cy="4855906"/>
          </a:xfrm>
        </p:spPr>
        <p:txBody>
          <a:bodyPr>
            <a:normAutofit/>
          </a:bodyPr>
          <a:lstStyle/>
          <a:p>
            <a:pPr lvl="1">
              <a:buClr>
                <a:schemeClr val="accent1"/>
              </a:buClr>
            </a:pPr>
            <a:endParaRPr lang="en-US" sz="3400" dirty="0"/>
          </a:p>
          <a:p>
            <a:pPr lvl="1">
              <a:buClr>
                <a:schemeClr val="accent1"/>
              </a:buClr>
            </a:pPr>
            <a:endParaRPr lang="en-US" sz="3400" dirty="0"/>
          </a:p>
          <a:p>
            <a:pPr marL="402326" lvl="1" indent="0">
              <a:buClr>
                <a:schemeClr val="accent1"/>
              </a:buClr>
              <a:buNone/>
            </a:pPr>
            <a:endParaRPr lang="en-US" sz="3400" dirty="0"/>
          </a:p>
          <a:p>
            <a:pPr lvl="1">
              <a:buClr>
                <a:schemeClr val="accent1"/>
              </a:buClr>
            </a:pPr>
            <a:endParaRPr lang="en-US" sz="3800" dirty="0"/>
          </a:p>
          <a:p>
            <a:pPr lvl="1">
              <a:buClr>
                <a:schemeClr val="accent1"/>
              </a:buClr>
            </a:pPr>
            <a:endParaRPr lang="en-US" sz="3800" dirty="0"/>
          </a:p>
          <a:p>
            <a:pPr marL="0" indent="0">
              <a:buClr>
                <a:schemeClr val="accent1"/>
              </a:buClr>
              <a:buNone/>
            </a:pPr>
            <a:endParaRPr lang="en-US" sz="4000" dirty="0"/>
          </a:p>
          <a:p>
            <a:pPr marL="0" indent="0">
              <a:buNone/>
            </a:pPr>
            <a:endParaRPr lang="en-US" sz="3600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E6E9F02-6E18-764C-8FD8-D5F477B80F50}"/>
              </a:ext>
            </a:extLst>
          </p:cNvPr>
          <p:cNvSpPr txBox="1">
            <a:spLocks/>
          </p:cNvSpPr>
          <p:nvPr/>
        </p:nvSpPr>
        <p:spPr>
          <a:xfrm>
            <a:off x="1066801" y="1375223"/>
            <a:ext cx="11125199" cy="4855906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83457" indent="-283457" algn="l" defTabSz="914377" rtl="0" eaLnBrk="1" latinLnBrk="0" hangingPunct="1">
              <a:lnSpc>
                <a:spcPct val="112000"/>
              </a:lnSpc>
              <a:spcBef>
                <a:spcPts val="900"/>
              </a:spcBef>
              <a:buFont typeface="Arial" panose="020B0604020202020204" pitchFamily="34" charset="0"/>
              <a:buChar char="•"/>
              <a:defRPr sz="2000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783" indent="-283457" algn="l" defTabSz="914377" rtl="0" eaLnBrk="1" latinLnBrk="0" hangingPunct="1">
              <a:lnSpc>
                <a:spcPct val="112000"/>
              </a:lnSpc>
              <a:spcBef>
                <a:spcPts val="900"/>
              </a:spcBef>
              <a:buFont typeface="Corbel" panose="020B0503020204020204" pitchFamily="34" charset="0"/>
              <a:buChar char="–"/>
              <a:defRPr sz="1800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2971" indent="-283457" algn="l" defTabSz="914377" rtl="0" eaLnBrk="1" latinLnBrk="0" hangingPunct="1">
              <a:lnSpc>
                <a:spcPct val="112000"/>
              </a:lnSpc>
              <a:spcBef>
                <a:spcPts val="900"/>
              </a:spcBef>
              <a:buFont typeface="Arial" panose="020B0604020202020204" pitchFamily="34" charset="0"/>
              <a:buChar char="•"/>
              <a:defRPr sz="1600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160" indent="-283457" algn="l" defTabSz="914377" rtl="0" eaLnBrk="1" latinLnBrk="0" hangingPunct="1">
              <a:lnSpc>
                <a:spcPct val="112000"/>
              </a:lnSpc>
              <a:spcBef>
                <a:spcPts val="900"/>
              </a:spcBef>
              <a:buFont typeface="Corbel" panose="020B0503020204020204" pitchFamily="34" charset="0"/>
              <a:buChar char="–"/>
              <a:defRPr sz="1400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349" indent="-283457" algn="l" defTabSz="914377" rtl="0" eaLnBrk="1" latinLnBrk="0" hangingPunct="1">
              <a:lnSpc>
                <a:spcPct val="112000"/>
              </a:lnSpc>
              <a:spcBef>
                <a:spcPts val="900"/>
              </a:spcBef>
              <a:buFont typeface="Arial" panose="020B0604020202020204" pitchFamily="34" charset="0"/>
              <a:buChar char="•"/>
              <a:defRPr sz="1400" i="1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537" indent="-283457" algn="l" defTabSz="914377" rtl="0" eaLnBrk="1" latinLnBrk="0" hangingPunct="1">
              <a:lnSpc>
                <a:spcPct val="112000"/>
              </a:lnSpc>
              <a:spcBef>
                <a:spcPts val="130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726" indent="-283457" algn="l" defTabSz="914377" rtl="0" eaLnBrk="1" latinLnBrk="0" hangingPunct="1">
              <a:lnSpc>
                <a:spcPct val="112000"/>
              </a:lnSpc>
              <a:spcBef>
                <a:spcPts val="1300"/>
              </a:spcBef>
              <a:buFont typeface="Arial" panose="020B0604020202020204" pitchFamily="34" charset="0"/>
              <a:buChar char="•"/>
              <a:defRPr sz="1400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8914" indent="-283457" algn="l" defTabSz="914377" rtl="0" eaLnBrk="1" latinLnBrk="0" hangingPunct="1">
              <a:lnSpc>
                <a:spcPct val="112000"/>
              </a:lnSpc>
              <a:spcBef>
                <a:spcPts val="130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103" indent="-283457" algn="l" defTabSz="914377" rtl="0" eaLnBrk="1" latinLnBrk="0" hangingPunct="1">
              <a:lnSpc>
                <a:spcPct val="112000"/>
              </a:lnSpc>
              <a:spcBef>
                <a:spcPts val="1300"/>
              </a:spcBef>
              <a:buFont typeface="Arial" panose="020B0604020202020204" pitchFamily="34" charset="0"/>
              <a:buChar char="•"/>
              <a:defRPr sz="1400" i="1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chemeClr val="accent1"/>
              </a:buClr>
            </a:pPr>
            <a:r>
              <a:rPr lang="en-US" sz="3400" dirty="0"/>
              <a:t>What is our independent variable and levels?</a:t>
            </a:r>
          </a:p>
          <a:p>
            <a:pPr lvl="1">
              <a:buClr>
                <a:schemeClr val="bg1">
                  <a:lumMod val="95000"/>
                </a:schemeClr>
              </a:buClr>
            </a:pPr>
            <a:r>
              <a:rPr lang="en-US" sz="3400" dirty="0">
                <a:solidFill>
                  <a:schemeClr val="bg1">
                    <a:lumMod val="95000"/>
                  </a:schemeClr>
                </a:solidFill>
              </a:rPr>
              <a:t>Cue Category, 4 Levels</a:t>
            </a:r>
          </a:p>
          <a:p>
            <a:pPr>
              <a:buClr>
                <a:schemeClr val="accent1"/>
              </a:buClr>
            </a:pPr>
            <a:r>
              <a:rPr lang="en-US" sz="3400" dirty="0"/>
              <a:t>Between-subjects or Within-subjects?</a:t>
            </a:r>
          </a:p>
          <a:p>
            <a:pPr lvl="1">
              <a:buClr>
                <a:schemeClr val="bg1">
                  <a:lumMod val="95000"/>
                </a:schemeClr>
              </a:buClr>
            </a:pPr>
            <a:r>
              <a:rPr lang="en-US" sz="3400" dirty="0">
                <a:solidFill>
                  <a:schemeClr val="bg1">
                    <a:lumMod val="95000"/>
                  </a:schemeClr>
                </a:solidFill>
              </a:rPr>
              <a:t>Within-subjects</a:t>
            </a:r>
          </a:p>
          <a:p>
            <a:pPr>
              <a:buClr>
                <a:schemeClr val="accent1"/>
              </a:buClr>
            </a:pPr>
            <a:r>
              <a:rPr lang="en-US" sz="3400" dirty="0"/>
              <a:t>What is our dependent variable?</a:t>
            </a:r>
          </a:p>
          <a:p>
            <a:pPr lvl="1">
              <a:buClr>
                <a:schemeClr val="bg1">
                  <a:lumMod val="95000"/>
                </a:schemeClr>
              </a:buClr>
            </a:pPr>
            <a:r>
              <a:rPr lang="en-US" sz="3400" dirty="0">
                <a:solidFill>
                  <a:schemeClr val="bg1">
                    <a:lumMod val="95000"/>
                  </a:schemeClr>
                </a:solidFill>
              </a:rPr>
              <a:t>Proportion of “Yes” responses</a:t>
            </a:r>
          </a:p>
          <a:p>
            <a:pPr>
              <a:buClr>
                <a:schemeClr val="accent1">
                  <a:lumMod val="75000"/>
                </a:schemeClr>
              </a:buClr>
            </a:pPr>
            <a:r>
              <a:rPr lang="en-US" sz="3400" dirty="0">
                <a:solidFill>
                  <a:schemeClr val="tx1"/>
                </a:solidFill>
              </a:rPr>
              <a:t>Were there any confounds?</a:t>
            </a:r>
          </a:p>
          <a:p>
            <a:pPr>
              <a:buClr>
                <a:schemeClr val="accent1">
                  <a:lumMod val="75000"/>
                </a:schemeClr>
              </a:buClr>
            </a:pPr>
            <a:endParaRPr lang="en-US" sz="2100" dirty="0">
              <a:solidFill>
                <a:schemeClr val="tx1"/>
              </a:solidFill>
            </a:endParaRPr>
          </a:p>
          <a:p>
            <a:pPr>
              <a:buClr>
                <a:schemeClr val="accent1">
                  <a:lumMod val="75000"/>
                </a:schemeClr>
              </a:buClr>
            </a:pPr>
            <a:r>
              <a:rPr lang="en-US" sz="3400" dirty="0">
                <a:solidFill>
                  <a:schemeClr val="tx1"/>
                </a:solidFill>
              </a:rPr>
              <a:t>Any other issues?</a:t>
            </a:r>
          </a:p>
          <a:p>
            <a:pPr lvl="1">
              <a:buClr>
                <a:schemeClr val="accent1"/>
              </a:buClr>
            </a:pPr>
            <a:endParaRPr lang="en-US" sz="3400" dirty="0"/>
          </a:p>
          <a:p>
            <a:pPr marL="402326" lvl="1" indent="0">
              <a:buClr>
                <a:schemeClr val="accent1"/>
              </a:buClr>
              <a:buFont typeface="Corbel" panose="020B0503020204020204" pitchFamily="34" charset="0"/>
              <a:buNone/>
            </a:pPr>
            <a:endParaRPr lang="en-US" sz="3400" dirty="0"/>
          </a:p>
          <a:p>
            <a:pPr lvl="1">
              <a:buClr>
                <a:schemeClr val="accent1"/>
              </a:buClr>
            </a:pPr>
            <a:endParaRPr lang="en-US" sz="3800" dirty="0"/>
          </a:p>
          <a:p>
            <a:pPr lvl="1">
              <a:buClr>
                <a:schemeClr val="accent1"/>
              </a:buClr>
            </a:pPr>
            <a:endParaRPr lang="en-US" sz="3800" dirty="0"/>
          </a:p>
          <a:p>
            <a:pPr marL="0" indent="0">
              <a:buClr>
                <a:schemeClr val="accent1"/>
              </a:buClr>
              <a:buFont typeface="Arial" panose="020B0604020202020204" pitchFamily="34" charset="0"/>
              <a:buNone/>
            </a:pPr>
            <a:endParaRPr lang="en-US" sz="4000" dirty="0"/>
          </a:p>
          <a:p>
            <a:pPr marL="0" indent="0">
              <a:buFont typeface="Arial" panose="020B0604020202020204" pitchFamily="34" charset="0"/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6013134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9842BA-019D-4C1C-89FD-5043B871B2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3" y="569067"/>
            <a:ext cx="8508997" cy="944941"/>
          </a:xfrm>
        </p:spPr>
        <p:txBody>
          <a:bodyPr>
            <a:normAutofit/>
          </a:bodyPr>
          <a:lstStyle/>
          <a:p>
            <a:r>
              <a:rPr lang="en-US" dirty="0"/>
              <a:t>EXPERIMENTAL DESIGN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64B0340-1B74-204C-8C27-C0EBD9A99EA4}"/>
              </a:ext>
            </a:extLst>
          </p:cNvPr>
          <p:cNvSpPr txBox="1">
            <a:spLocks/>
          </p:cNvSpPr>
          <p:nvPr/>
        </p:nvSpPr>
        <p:spPr>
          <a:xfrm>
            <a:off x="1066801" y="1375223"/>
            <a:ext cx="11125199" cy="513443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83457" indent="-283457" algn="l" defTabSz="914377" rtl="0" eaLnBrk="1" latinLnBrk="0" hangingPunct="1">
              <a:lnSpc>
                <a:spcPct val="112000"/>
              </a:lnSpc>
              <a:spcBef>
                <a:spcPts val="900"/>
              </a:spcBef>
              <a:buFont typeface="Arial" panose="020B0604020202020204" pitchFamily="34" charset="0"/>
              <a:buChar char="•"/>
              <a:defRPr sz="2000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783" indent="-283457" algn="l" defTabSz="914377" rtl="0" eaLnBrk="1" latinLnBrk="0" hangingPunct="1">
              <a:lnSpc>
                <a:spcPct val="112000"/>
              </a:lnSpc>
              <a:spcBef>
                <a:spcPts val="900"/>
              </a:spcBef>
              <a:buFont typeface="Corbel" panose="020B0503020204020204" pitchFamily="34" charset="0"/>
              <a:buChar char="–"/>
              <a:defRPr sz="1800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2971" indent="-283457" algn="l" defTabSz="914377" rtl="0" eaLnBrk="1" latinLnBrk="0" hangingPunct="1">
              <a:lnSpc>
                <a:spcPct val="112000"/>
              </a:lnSpc>
              <a:spcBef>
                <a:spcPts val="900"/>
              </a:spcBef>
              <a:buFont typeface="Arial" panose="020B0604020202020204" pitchFamily="34" charset="0"/>
              <a:buChar char="•"/>
              <a:defRPr sz="1600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160" indent="-283457" algn="l" defTabSz="914377" rtl="0" eaLnBrk="1" latinLnBrk="0" hangingPunct="1">
              <a:lnSpc>
                <a:spcPct val="112000"/>
              </a:lnSpc>
              <a:spcBef>
                <a:spcPts val="900"/>
              </a:spcBef>
              <a:buFont typeface="Corbel" panose="020B0503020204020204" pitchFamily="34" charset="0"/>
              <a:buChar char="–"/>
              <a:defRPr sz="1400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349" indent="-283457" algn="l" defTabSz="914377" rtl="0" eaLnBrk="1" latinLnBrk="0" hangingPunct="1">
              <a:lnSpc>
                <a:spcPct val="112000"/>
              </a:lnSpc>
              <a:spcBef>
                <a:spcPts val="900"/>
              </a:spcBef>
              <a:buFont typeface="Arial" panose="020B0604020202020204" pitchFamily="34" charset="0"/>
              <a:buChar char="•"/>
              <a:defRPr sz="1400" i="1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537" indent="-283457" algn="l" defTabSz="914377" rtl="0" eaLnBrk="1" latinLnBrk="0" hangingPunct="1">
              <a:lnSpc>
                <a:spcPct val="112000"/>
              </a:lnSpc>
              <a:spcBef>
                <a:spcPts val="130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726" indent="-283457" algn="l" defTabSz="914377" rtl="0" eaLnBrk="1" latinLnBrk="0" hangingPunct="1">
              <a:lnSpc>
                <a:spcPct val="112000"/>
              </a:lnSpc>
              <a:spcBef>
                <a:spcPts val="1300"/>
              </a:spcBef>
              <a:buFont typeface="Arial" panose="020B0604020202020204" pitchFamily="34" charset="0"/>
              <a:buChar char="•"/>
              <a:defRPr sz="1400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8914" indent="-283457" algn="l" defTabSz="914377" rtl="0" eaLnBrk="1" latinLnBrk="0" hangingPunct="1">
              <a:lnSpc>
                <a:spcPct val="112000"/>
              </a:lnSpc>
              <a:spcBef>
                <a:spcPts val="130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103" indent="-283457" algn="l" defTabSz="914377" rtl="0" eaLnBrk="1" latinLnBrk="0" hangingPunct="1">
              <a:lnSpc>
                <a:spcPct val="112000"/>
              </a:lnSpc>
              <a:spcBef>
                <a:spcPts val="1300"/>
              </a:spcBef>
              <a:buFont typeface="Arial" panose="020B0604020202020204" pitchFamily="34" charset="0"/>
              <a:buChar char="•"/>
              <a:defRPr sz="1400" i="1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chemeClr val="accent1"/>
              </a:buClr>
            </a:pPr>
            <a:r>
              <a:rPr lang="en-US" sz="3100" dirty="0">
                <a:solidFill>
                  <a:schemeClr val="tx1"/>
                </a:solidFill>
              </a:rPr>
              <a:t>What is our independent variable and levels?</a:t>
            </a:r>
          </a:p>
          <a:p>
            <a:pPr lvl="1">
              <a:buClr>
                <a:schemeClr val="accent1">
                  <a:lumMod val="75000"/>
                </a:schemeClr>
              </a:buClr>
            </a:pPr>
            <a:r>
              <a:rPr lang="en-US" sz="2600" dirty="0">
                <a:solidFill>
                  <a:schemeClr val="tx1"/>
                </a:solidFill>
              </a:rPr>
              <a:t>Type of Test Word (</a:t>
            </a:r>
            <a:r>
              <a:rPr lang="en-US" sz="2600" dirty="0">
                <a:solidFill>
                  <a:schemeClr val="accent1"/>
                </a:solidFill>
              </a:rPr>
              <a:t>Presented</a:t>
            </a:r>
            <a:r>
              <a:rPr lang="en-US" sz="2600" dirty="0">
                <a:solidFill>
                  <a:schemeClr val="tx1"/>
                </a:solidFill>
              </a:rPr>
              <a:t>, </a:t>
            </a:r>
            <a:r>
              <a:rPr lang="en-US" sz="2600" dirty="0">
                <a:solidFill>
                  <a:schemeClr val="accent6">
                    <a:lumMod val="75000"/>
                  </a:schemeClr>
                </a:solidFill>
              </a:rPr>
              <a:t>Critical Lure</a:t>
            </a:r>
            <a:r>
              <a:rPr lang="en-US" sz="2600" dirty="0">
                <a:solidFill>
                  <a:schemeClr val="tx1"/>
                </a:solidFill>
              </a:rPr>
              <a:t>, </a:t>
            </a:r>
            <a:r>
              <a:rPr lang="en-US" sz="2600" dirty="0">
                <a:solidFill>
                  <a:schemeClr val="bg1">
                    <a:lumMod val="50000"/>
                  </a:schemeClr>
                </a:solidFill>
              </a:rPr>
              <a:t>Unrelated</a:t>
            </a:r>
            <a:r>
              <a:rPr lang="en-US" sz="2600" dirty="0">
                <a:solidFill>
                  <a:schemeClr val="tx1"/>
                </a:solidFill>
              </a:rPr>
              <a:t>)</a:t>
            </a:r>
          </a:p>
          <a:p>
            <a:pPr>
              <a:buClr>
                <a:schemeClr val="accent1">
                  <a:lumMod val="75000"/>
                </a:schemeClr>
              </a:buClr>
            </a:pPr>
            <a:r>
              <a:rPr lang="en-US" sz="3100" dirty="0">
                <a:solidFill>
                  <a:schemeClr val="tx1"/>
                </a:solidFill>
              </a:rPr>
              <a:t>Between-subjects or Within-subjects?</a:t>
            </a:r>
          </a:p>
          <a:p>
            <a:pPr lvl="1">
              <a:buClr>
                <a:schemeClr val="accent1">
                  <a:lumMod val="75000"/>
                </a:schemeClr>
              </a:buClr>
            </a:pPr>
            <a:r>
              <a:rPr lang="en-US" sz="2600" dirty="0">
                <a:solidFill>
                  <a:schemeClr val="tx1"/>
                </a:solidFill>
              </a:rPr>
              <a:t>Within-subjects</a:t>
            </a:r>
          </a:p>
          <a:p>
            <a:pPr>
              <a:buClr>
                <a:schemeClr val="accent1">
                  <a:lumMod val="75000"/>
                </a:schemeClr>
              </a:buClr>
            </a:pPr>
            <a:r>
              <a:rPr lang="en-US" sz="3100" dirty="0">
                <a:solidFill>
                  <a:schemeClr val="tx1"/>
                </a:solidFill>
              </a:rPr>
              <a:t>What is our dependent variable?</a:t>
            </a:r>
          </a:p>
          <a:p>
            <a:pPr lvl="1">
              <a:buClr>
                <a:schemeClr val="accent1">
                  <a:lumMod val="75000"/>
                </a:schemeClr>
              </a:buClr>
            </a:pPr>
            <a:r>
              <a:rPr lang="en-US" sz="2600" dirty="0">
                <a:solidFill>
                  <a:schemeClr val="tx1"/>
                </a:solidFill>
              </a:rPr>
              <a:t>Proportion of “Yes” responses for recognition memory</a:t>
            </a:r>
          </a:p>
          <a:p>
            <a:pPr>
              <a:buClr>
                <a:schemeClr val="accent1">
                  <a:lumMod val="75000"/>
                </a:schemeClr>
              </a:buClr>
            </a:pPr>
            <a:r>
              <a:rPr lang="en-US" sz="3100" dirty="0">
                <a:solidFill>
                  <a:schemeClr val="tx1"/>
                </a:solidFill>
              </a:rPr>
              <a:t>Were there any confounds?</a:t>
            </a:r>
          </a:p>
          <a:p>
            <a:pPr>
              <a:buClr>
                <a:schemeClr val="accent1">
                  <a:lumMod val="75000"/>
                </a:schemeClr>
              </a:buClr>
            </a:pPr>
            <a:endParaRPr lang="en-US" sz="3100" dirty="0">
              <a:solidFill>
                <a:schemeClr val="tx1"/>
              </a:solidFill>
            </a:endParaRPr>
          </a:p>
          <a:p>
            <a:pPr>
              <a:buClr>
                <a:schemeClr val="accent1">
                  <a:lumMod val="75000"/>
                </a:schemeClr>
              </a:buClr>
            </a:pPr>
            <a:r>
              <a:rPr lang="en-US" sz="3100" dirty="0">
                <a:solidFill>
                  <a:schemeClr val="tx1"/>
                </a:solidFill>
              </a:rPr>
              <a:t>Any other issues?</a:t>
            </a:r>
          </a:p>
          <a:p>
            <a:pPr lvl="1">
              <a:buClr>
                <a:schemeClr val="accent1"/>
              </a:buClr>
            </a:pPr>
            <a:endParaRPr lang="en-US" sz="3400" dirty="0"/>
          </a:p>
          <a:p>
            <a:pPr marL="402326" lvl="1" indent="0">
              <a:buClr>
                <a:schemeClr val="accent1"/>
              </a:buClr>
              <a:buFont typeface="Corbel" panose="020B0503020204020204" pitchFamily="34" charset="0"/>
              <a:buNone/>
            </a:pPr>
            <a:endParaRPr lang="en-US" sz="3400" dirty="0"/>
          </a:p>
          <a:p>
            <a:pPr lvl="1">
              <a:buClr>
                <a:schemeClr val="accent1"/>
              </a:buClr>
            </a:pPr>
            <a:endParaRPr lang="en-US" sz="3800" dirty="0"/>
          </a:p>
          <a:p>
            <a:pPr lvl="1">
              <a:buClr>
                <a:schemeClr val="accent1"/>
              </a:buClr>
            </a:pPr>
            <a:endParaRPr lang="en-US" sz="3800" dirty="0"/>
          </a:p>
          <a:p>
            <a:pPr marL="0" indent="0">
              <a:buClr>
                <a:schemeClr val="accent1"/>
              </a:buClr>
              <a:buFont typeface="Arial" panose="020B0604020202020204" pitchFamily="34" charset="0"/>
              <a:buNone/>
            </a:pPr>
            <a:endParaRPr lang="en-US" sz="4000" dirty="0"/>
          </a:p>
          <a:p>
            <a:pPr marL="0" indent="0">
              <a:buFont typeface="Arial" panose="020B0604020202020204" pitchFamily="34" charset="0"/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544475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9842BA-019D-4C1C-89FD-5043B871B2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3" y="569067"/>
            <a:ext cx="8157146" cy="944941"/>
          </a:xfrm>
        </p:spPr>
        <p:txBody>
          <a:bodyPr>
            <a:normAutofit/>
          </a:bodyPr>
          <a:lstStyle/>
          <a:p>
            <a:r>
              <a:rPr lang="en-US" dirty="0"/>
              <a:t>RESEARCH QUESTIONS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925DD58-0A7D-B248-B14F-7600DB8CD7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1" y="1732505"/>
            <a:ext cx="11125199" cy="4504172"/>
          </a:xfrm>
        </p:spPr>
        <p:txBody>
          <a:bodyPr>
            <a:normAutofit/>
          </a:bodyPr>
          <a:lstStyle/>
          <a:p>
            <a:pPr>
              <a:buClr>
                <a:schemeClr val="accent1"/>
              </a:buClr>
            </a:pPr>
            <a:r>
              <a:rPr lang="en-US" sz="4000" dirty="0"/>
              <a:t>How often do we falsely recognize lures?</a:t>
            </a:r>
          </a:p>
          <a:p>
            <a:pPr marL="0" indent="0">
              <a:buClr>
                <a:schemeClr val="accent1"/>
              </a:buClr>
              <a:buNone/>
            </a:pPr>
            <a:endParaRPr lang="en-US" sz="4000" dirty="0"/>
          </a:p>
          <a:p>
            <a:pPr>
              <a:buClr>
                <a:schemeClr val="accent1"/>
              </a:buClr>
            </a:pPr>
            <a:r>
              <a:rPr lang="en-US" altLang="en-US" sz="4000" dirty="0"/>
              <a:t>Do we ”recognize” lures just as much as presented items? </a:t>
            </a:r>
          </a:p>
          <a:p>
            <a:pPr marL="0" indent="0">
              <a:buClr>
                <a:schemeClr val="accent1"/>
              </a:buClr>
              <a:buNone/>
            </a:pPr>
            <a:endParaRPr lang="en-US" altLang="en-US" sz="4000" dirty="0"/>
          </a:p>
          <a:p>
            <a:pPr>
              <a:buClr>
                <a:schemeClr val="accent1"/>
              </a:buClr>
            </a:pPr>
            <a:endParaRPr lang="en-US" altLang="en-US" sz="4000" dirty="0"/>
          </a:p>
          <a:p>
            <a:pPr marL="0" indent="0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475369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itle 2">
            <a:extLst>
              <a:ext uri="{FF2B5EF4-FFF2-40B4-BE49-F238E27FC236}">
                <a16:creationId xmlns:a16="http://schemas.microsoft.com/office/drawing/2014/main" id="{A6BE97D4-1828-40CE-921F-C91E1B8F30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3753" y="424863"/>
            <a:ext cx="10023231" cy="1031730"/>
          </a:xfrm>
        </p:spPr>
        <p:txBody>
          <a:bodyPr>
            <a:normAutofit/>
          </a:bodyPr>
          <a:lstStyle/>
          <a:p>
            <a:pPr algn="l"/>
            <a:r>
              <a:rPr lang="en-US" altLang="en-US" dirty="0"/>
              <a:t>Let’s Turn These Into Hypotheses </a:t>
            </a:r>
          </a:p>
        </p:txBody>
      </p:sp>
      <p:sp>
        <p:nvSpPr>
          <p:cNvPr id="66565" name="Slide Number Placeholder 1">
            <a:extLst>
              <a:ext uri="{FF2B5EF4-FFF2-40B4-BE49-F238E27FC236}">
                <a16:creationId xmlns:a16="http://schemas.microsoft.com/office/drawing/2014/main" id="{145A609C-82D7-45F4-BC75-6FC854C8F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1524000" y="0"/>
            <a:ext cx="0" cy="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25000" lnSpcReduction="20000"/>
          </a:bodyPr>
          <a:lstStyle>
            <a:lvl1pPr>
              <a:spcBef>
                <a:spcPts val="2672"/>
              </a:spcBef>
              <a:buSzPct val="171000"/>
              <a:buFont typeface="Gill Sans" charset="0"/>
              <a:buChar char="•"/>
              <a:defRPr sz="225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26669796" indent="-26348339">
              <a:spcBef>
                <a:spcPts val="2672"/>
              </a:spcBef>
              <a:buSzPct val="171000"/>
              <a:buFont typeface="Gill Sans" charset="0"/>
              <a:buChar char="•"/>
              <a:defRPr sz="225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214394" indent="-401822">
              <a:spcBef>
                <a:spcPts val="2672"/>
              </a:spcBef>
              <a:buSzPct val="171000"/>
              <a:buFont typeface="Gill Sans" charset="0"/>
              <a:buChar char="•"/>
              <a:defRPr sz="225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526922" indent="-401822">
              <a:spcBef>
                <a:spcPts val="2672"/>
              </a:spcBef>
              <a:buSzPct val="171000"/>
              <a:buFont typeface="Gill Sans" charset="0"/>
              <a:buChar char="•"/>
              <a:defRPr sz="225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1839450" indent="-401822">
              <a:spcBef>
                <a:spcPts val="2672"/>
              </a:spcBef>
              <a:buSzPct val="171000"/>
              <a:buFont typeface="Gill Sans" charset="0"/>
              <a:buChar char="•"/>
              <a:defRPr sz="225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160908" indent="-401822" eaLnBrk="0" fontAlgn="base" hangingPunct="0">
              <a:spcBef>
                <a:spcPts val="2672"/>
              </a:spcBef>
              <a:spcAft>
                <a:spcPct val="0"/>
              </a:spcAft>
              <a:buSzPct val="171000"/>
              <a:buFont typeface="Gill Sans" charset="0"/>
              <a:buChar char="•"/>
              <a:defRPr sz="225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482365" indent="-401822" eaLnBrk="0" fontAlgn="base" hangingPunct="0">
              <a:spcBef>
                <a:spcPts val="2672"/>
              </a:spcBef>
              <a:spcAft>
                <a:spcPct val="0"/>
              </a:spcAft>
              <a:buSzPct val="171000"/>
              <a:buFont typeface="Gill Sans" charset="0"/>
              <a:buChar char="•"/>
              <a:defRPr sz="225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2803822" indent="-401822" eaLnBrk="0" fontAlgn="base" hangingPunct="0">
              <a:spcBef>
                <a:spcPts val="2672"/>
              </a:spcBef>
              <a:spcAft>
                <a:spcPct val="0"/>
              </a:spcAft>
              <a:buSzPct val="171000"/>
              <a:buFont typeface="Gill Sans" charset="0"/>
              <a:buChar char="•"/>
              <a:defRPr sz="225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125280" indent="-401822" eaLnBrk="0" fontAlgn="base" hangingPunct="0">
              <a:spcBef>
                <a:spcPts val="2672"/>
              </a:spcBef>
              <a:spcAft>
                <a:spcPct val="0"/>
              </a:spcAft>
              <a:buSzPct val="171000"/>
              <a:buFont typeface="Gill Sans" charset="0"/>
              <a:buChar char="•"/>
              <a:defRPr sz="225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266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B5BE41D8-5642-4843-A92A-CFE00EE30B36}"/>
              </a:ext>
            </a:extLst>
          </p:cNvPr>
          <p:cNvSpPr txBox="1">
            <a:spLocks/>
          </p:cNvSpPr>
          <p:nvPr/>
        </p:nvSpPr>
        <p:spPr>
          <a:xfrm>
            <a:off x="679939" y="1714499"/>
            <a:ext cx="11394832" cy="43346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83457" indent="-283457" algn="l" defTabSz="914377" rtl="0" eaLnBrk="1" latinLnBrk="0" hangingPunct="1">
              <a:lnSpc>
                <a:spcPct val="112000"/>
              </a:lnSpc>
              <a:spcBef>
                <a:spcPts val="900"/>
              </a:spcBef>
              <a:buFont typeface="Arial" panose="020B0604020202020204" pitchFamily="34" charset="0"/>
              <a:buChar char="•"/>
              <a:defRPr sz="2000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783" indent="-283457" algn="l" defTabSz="914377" rtl="0" eaLnBrk="1" latinLnBrk="0" hangingPunct="1">
              <a:lnSpc>
                <a:spcPct val="112000"/>
              </a:lnSpc>
              <a:spcBef>
                <a:spcPts val="900"/>
              </a:spcBef>
              <a:buFont typeface="Corbel" panose="020B0503020204020204" pitchFamily="34" charset="0"/>
              <a:buChar char="–"/>
              <a:defRPr sz="1800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2971" indent="-283457" algn="l" defTabSz="914377" rtl="0" eaLnBrk="1" latinLnBrk="0" hangingPunct="1">
              <a:lnSpc>
                <a:spcPct val="112000"/>
              </a:lnSpc>
              <a:spcBef>
                <a:spcPts val="900"/>
              </a:spcBef>
              <a:buFont typeface="Arial" panose="020B0604020202020204" pitchFamily="34" charset="0"/>
              <a:buChar char="•"/>
              <a:defRPr sz="1600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160" indent="-283457" algn="l" defTabSz="914377" rtl="0" eaLnBrk="1" latinLnBrk="0" hangingPunct="1">
              <a:lnSpc>
                <a:spcPct val="112000"/>
              </a:lnSpc>
              <a:spcBef>
                <a:spcPts val="900"/>
              </a:spcBef>
              <a:buFont typeface="Corbel" panose="020B0503020204020204" pitchFamily="34" charset="0"/>
              <a:buChar char="–"/>
              <a:defRPr sz="1400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349" indent="-283457" algn="l" defTabSz="914377" rtl="0" eaLnBrk="1" latinLnBrk="0" hangingPunct="1">
              <a:lnSpc>
                <a:spcPct val="112000"/>
              </a:lnSpc>
              <a:spcBef>
                <a:spcPts val="900"/>
              </a:spcBef>
              <a:buFont typeface="Arial" panose="020B0604020202020204" pitchFamily="34" charset="0"/>
              <a:buChar char="•"/>
              <a:defRPr sz="1400" i="1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537" indent="-283457" algn="l" defTabSz="914377" rtl="0" eaLnBrk="1" latinLnBrk="0" hangingPunct="1">
              <a:lnSpc>
                <a:spcPct val="112000"/>
              </a:lnSpc>
              <a:spcBef>
                <a:spcPts val="130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726" indent="-283457" algn="l" defTabSz="914377" rtl="0" eaLnBrk="1" latinLnBrk="0" hangingPunct="1">
              <a:lnSpc>
                <a:spcPct val="112000"/>
              </a:lnSpc>
              <a:spcBef>
                <a:spcPts val="1300"/>
              </a:spcBef>
              <a:buFont typeface="Arial" panose="020B0604020202020204" pitchFamily="34" charset="0"/>
              <a:buChar char="•"/>
              <a:defRPr sz="1400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8914" indent="-283457" algn="l" defTabSz="914377" rtl="0" eaLnBrk="1" latinLnBrk="0" hangingPunct="1">
              <a:lnSpc>
                <a:spcPct val="112000"/>
              </a:lnSpc>
              <a:spcBef>
                <a:spcPts val="130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103" indent="-283457" algn="l" defTabSz="914377" rtl="0" eaLnBrk="1" latinLnBrk="0" hangingPunct="1">
              <a:lnSpc>
                <a:spcPct val="112000"/>
              </a:lnSpc>
              <a:spcBef>
                <a:spcPts val="1300"/>
              </a:spcBef>
              <a:buFont typeface="Arial" panose="020B0604020202020204" pitchFamily="34" charset="0"/>
              <a:buChar char="•"/>
              <a:defRPr sz="1400" i="1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chemeClr val="accent1"/>
              </a:buClr>
            </a:pPr>
            <a:r>
              <a:rPr lang="en-US" altLang="en-US" sz="4000" dirty="0"/>
              <a:t>How do we expect recognition to compare for critical lures and presented items? </a:t>
            </a:r>
          </a:p>
          <a:p>
            <a:pPr marL="0" indent="0">
              <a:buClr>
                <a:schemeClr val="accent1"/>
              </a:buClr>
              <a:buNone/>
            </a:pPr>
            <a:endParaRPr lang="en-US" altLang="en-US" sz="4000" dirty="0"/>
          </a:p>
          <a:p>
            <a:pPr>
              <a:buClr>
                <a:schemeClr val="accent1"/>
              </a:buClr>
            </a:pPr>
            <a:r>
              <a:rPr lang="en-US" altLang="en-US" sz="4000" dirty="0"/>
              <a:t>For critical lures and non-studied, unrelated items?</a:t>
            </a:r>
          </a:p>
          <a:p>
            <a:pPr>
              <a:buClr>
                <a:schemeClr val="accent1"/>
              </a:buClr>
            </a:pPr>
            <a:endParaRPr lang="en-US" altLang="en-US" sz="4000" dirty="0"/>
          </a:p>
          <a:p>
            <a:pPr marL="0" indent="0">
              <a:buFont typeface="Arial" panose="020B0604020202020204" pitchFamily="34" charset="0"/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567143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70DF28-2A35-467B-9F15-7FF529588F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1199" y="707865"/>
            <a:ext cx="10428173" cy="4756763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en-US" sz="7200" dirty="0" err="1">
                <a:solidFill>
                  <a:schemeClr val="accent1">
                    <a:lumMod val="75000"/>
                  </a:schemeClr>
                </a:solidFill>
              </a:rPr>
              <a:t>DAta</a:t>
            </a:r>
            <a:r>
              <a:rPr lang="en-US" sz="7200" dirty="0">
                <a:solidFill>
                  <a:schemeClr val="accent1">
                    <a:lumMod val="75000"/>
                  </a:schemeClr>
                </a:solidFill>
              </a:rPr>
              <a:t> analysis:</a:t>
            </a:r>
            <a:br>
              <a:rPr lang="en-US" sz="7200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en-US" sz="72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7200" dirty="0">
                <a:solidFill>
                  <a:schemeClr val="accent1">
                    <a:lumMod val="75000"/>
                  </a:schemeClr>
                </a:solidFill>
              </a:rPr>
              <a:t>Recognition memory</a:t>
            </a:r>
          </a:p>
        </p:txBody>
      </p:sp>
    </p:spTree>
    <p:extLst>
      <p:ext uri="{BB962C8B-B14F-4D97-AF65-F5344CB8AC3E}">
        <p14:creationId xmlns:p14="http://schemas.microsoft.com/office/powerpoint/2010/main" val="32662126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9842BA-019D-4C1C-89FD-5043B871B2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3" y="569067"/>
            <a:ext cx="7122823" cy="944941"/>
          </a:xfrm>
        </p:spPr>
        <p:txBody>
          <a:bodyPr>
            <a:normAutofit/>
          </a:bodyPr>
          <a:lstStyle/>
          <a:p>
            <a:r>
              <a:rPr lang="en-US" dirty="0"/>
              <a:t>DESCRIPTIVE STATS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925DD58-0A7D-B248-B14F-7600DB8CD7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3" y="1484593"/>
            <a:ext cx="11125199" cy="4621239"/>
          </a:xfrm>
        </p:spPr>
        <p:txBody>
          <a:bodyPr>
            <a:normAutofit fontScale="85000" lnSpcReduction="20000"/>
          </a:bodyPr>
          <a:lstStyle/>
          <a:p>
            <a:pPr>
              <a:buClr>
                <a:schemeClr val="accent1"/>
              </a:buClr>
            </a:pPr>
            <a:r>
              <a:rPr lang="en-US" sz="4000" dirty="0"/>
              <a:t>Canvas -&gt; Download “Reconstructive data for class”</a:t>
            </a:r>
          </a:p>
          <a:p>
            <a:pPr marL="0" indent="0">
              <a:buClr>
                <a:schemeClr val="accent1"/>
              </a:buClr>
              <a:buNone/>
            </a:pPr>
            <a:endParaRPr lang="en-US" sz="4000" dirty="0"/>
          </a:p>
          <a:p>
            <a:pPr>
              <a:buClr>
                <a:schemeClr val="accent1"/>
              </a:buClr>
            </a:pPr>
            <a:r>
              <a:rPr lang="en-US" sz="4000" dirty="0"/>
              <a:t>Calculate the percentage: </a:t>
            </a:r>
          </a:p>
          <a:p>
            <a:pPr marL="0" indent="0">
              <a:buClr>
                <a:schemeClr val="accent1"/>
              </a:buClr>
              <a:buNone/>
            </a:pPr>
            <a:r>
              <a:rPr lang="en-US" sz="4000" dirty="0"/>
              <a:t>	# recognized/# possible * 100</a:t>
            </a:r>
          </a:p>
          <a:p>
            <a:pPr marL="0" indent="0">
              <a:buClr>
                <a:schemeClr val="accent1"/>
              </a:buClr>
              <a:buNone/>
            </a:pPr>
            <a:endParaRPr lang="en-US" sz="4000" dirty="0"/>
          </a:p>
          <a:p>
            <a:pPr>
              <a:buClr>
                <a:schemeClr val="accent1"/>
              </a:buClr>
            </a:pPr>
            <a:r>
              <a:rPr lang="en-US" altLang="en-US" sz="4000" dirty="0"/>
              <a:t>Calculate the mean, standard deviation, and standard error of each </a:t>
            </a:r>
            <a:r>
              <a:rPr lang="en-US" sz="4000" b="1" dirty="0"/>
              <a:t>percent</a:t>
            </a:r>
            <a:r>
              <a:rPr lang="en-US" sz="4000" dirty="0"/>
              <a:t> column.</a:t>
            </a:r>
          </a:p>
          <a:p>
            <a:pPr marL="860425" lvl="1" indent="-277813">
              <a:buClr>
                <a:schemeClr val="accent1"/>
              </a:buClr>
            </a:pPr>
            <a:r>
              <a:rPr lang="en-US" altLang="en-US" sz="3200" dirty="0"/>
              <a:t>Studied, critical lure, unrelated</a:t>
            </a:r>
          </a:p>
          <a:p>
            <a:pPr marL="0" indent="0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809213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theme/theme1.xml><?xml version="1.0" encoding="utf-8"?>
<a:theme xmlns:a="http://schemas.openxmlformats.org/drawingml/2006/main" name="Headlines">
  <a:themeElements>
    <a:clrScheme name="Marquee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Headlines">
      <a:majorFont>
        <a:latin typeface="Century Schoolbook" panose="020406040505050203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Headlines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100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88900" dist="25400" dir="10800000">
              <a:srgbClr val="000000">
                <a:alpha val="25000"/>
              </a:srgbClr>
            </a:innerShdw>
            <a:outerShdw blurRad="25400" dist="25400" dir="5400000" rotWithShape="0">
              <a:srgbClr val="FFFFFF">
                <a:alpha val="1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eadlines" id="{3841520A-25F2-4EB8-BE4C-611DB5ABEED9}" vid="{12434FFF-CE4A-40FC-99FF-CA1400F2E6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Yu Gothic Light"/>
      <a:font script="Hang" typeface="맑은 고딕"/>
      <a:font script="Hans" typeface="DengXian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Yu Gothic"/>
      <a:font script="Hang" typeface="맑은 고딕"/>
      <a:font script="Hans" typeface="DengXian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Yu Gothic Light"/>
      <a:font script="Hang" typeface="맑은 고딕"/>
      <a:font script="Hans" typeface="DengXian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Yu Gothic"/>
      <a:font script="Hang" typeface="맑은 고딕"/>
      <a:font script="Hans" typeface="DengXian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1212</TotalTime>
  <Words>605</Words>
  <Application>Microsoft Office PowerPoint</Application>
  <PresentationFormat>Widescreen</PresentationFormat>
  <Paragraphs>150</Paragraphs>
  <Slides>21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Calibri</vt:lpstr>
      <vt:lpstr>Century Schoolbook</vt:lpstr>
      <vt:lpstr>Corbel</vt:lpstr>
      <vt:lpstr>Gill Sans</vt:lpstr>
      <vt:lpstr>Times New Roman</vt:lpstr>
      <vt:lpstr>Headlines</vt:lpstr>
      <vt:lpstr>Reconstructive memory: ANALysis</vt:lpstr>
      <vt:lpstr>Studied Lists:</vt:lpstr>
      <vt:lpstr>Experiment Review</vt:lpstr>
      <vt:lpstr>EXPERIMENTAL DESIGN</vt:lpstr>
      <vt:lpstr>EXPERIMENTAL DESIGN</vt:lpstr>
      <vt:lpstr>RESEARCH QUESTIONS</vt:lpstr>
      <vt:lpstr>Let’s Turn These Into Hypotheses </vt:lpstr>
      <vt:lpstr>DAta analysis:  Recognition memory</vt:lpstr>
      <vt:lpstr>DESCRIPTIVE STATS</vt:lpstr>
      <vt:lpstr>DESCRIPTIVE STATS</vt:lpstr>
      <vt:lpstr>GRAPH OF RESULTS</vt:lpstr>
      <vt:lpstr>INFERENTIAL STATS</vt:lpstr>
      <vt:lpstr>INFERENTIAL STATS</vt:lpstr>
      <vt:lpstr>INFERENTIAL STATS</vt:lpstr>
      <vt:lpstr>INFERENTIAL STATS</vt:lpstr>
      <vt:lpstr>GRAPH OF RESULTS</vt:lpstr>
      <vt:lpstr>Theories of FALSE MEMORY</vt:lpstr>
      <vt:lpstr>DRM PARADIGM</vt:lpstr>
      <vt:lpstr>Spreading Activation Collins &amp; Loftus (1975)</vt:lpstr>
      <vt:lpstr>What does this mean?</vt:lpstr>
      <vt:lpstr>Real-world Implications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Reconstructive memory: Part 1</dc:title>
  <dc:creator>Katherine McNeely White</dc:creator>
  <cp:lastModifiedBy>Yeab Bezuneh</cp:lastModifiedBy>
  <cp:revision>236</cp:revision>
  <cp:lastPrinted>2019-10-01T22:30:39Z</cp:lastPrinted>
  <dcterms:created xsi:type="dcterms:W3CDTF">2019-02-24T22:12:24Z</dcterms:created>
  <dcterms:modified xsi:type="dcterms:W3CDTF">2021-06-10T15:55:52Z</dcterms:modified>
</cp:coreProperties>
</file>